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7.xml"/>
  <Override ContentType="application/vnd.openxmlformats-officedocument.presentationml.notesSlide+xml" PartName="/ppt/notesSlides/notesSlide5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100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8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77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73.xml"/>
  <Override ContentType="application/vnd.openxmlformats-officedocument.presentationml.notesSlide+xml" PartName="/ppt/notesSlides/notesSlide8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69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93.xml"/>
  <Override ContentType="application/vnd.openxmlformats-officedocument.presentationml.notesSlide+xml" PartName="/ppt/notesSlides/notesSlide87.xml"/>
  <Override ContentType="application/vnd.openxmlformats-officedocument.presentationml.notesSlide+xml" PartName="/ppt/notesSlides/notesSlide57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75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54.xml"/>
  <Override ContentType="application/vnd.openxmlformats-officedocument.presentationml.notesSlide+xml" PartName="/ppt/notesSlides/notesSlide97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9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63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60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101.xml"/>
  <Override ContentType="application/vnd.openxmlformats-officedocument.presentationml.notesSlide+xml" PartName="/ppt/notesSlides/notesSlide95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5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5.xml"/>
  <Override ContentType="application/vnd.openxmlformats-officedocument.presentationml.notesSlide+xml" PartName="/ppt/notesSlides/notesSlide78.xml"/>
  <Override ContentType="application/vnd.openxmlformats-officedocument.presentationml.notesSlide+xml" PartName="/ppt/notesSlides/notesSlide71.xml"/>
  <Override ContentType="application/vnd.openxmlformats-officedocument.presentationml.notesSlide+xml" PartName="/ppt/notesSlides/notesSlide92.xml"/>
  <Override ContentType="application/vnd.openxmlformats-officedocument.presentationml.notesSlide+xml" PartName="/ppt/notesSlides/notesSlide84.xml"/>
  <Override ContentType="application/vnd.openxmlformats-officedocument.presentationml.notesSlide+xml" PartName="/ppt/notesSlides/notesSlide76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68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82.xml"/>
  <Override ContentType="application/vnd.openxmlformats-officedocument.presentationml.notesSlide+xml" PartName="/ppt/notesSlides/notesSlide94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90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86.xml"/>
  <Override ContentType="application/vnd.openxmlformats-officedocument.presentationml.notesSlide+xml" PartName="/ppt/notesSlides/notesSlide99.xml"/>
  <Override ContentType="application/vnd.openxmlformats-officedocument.presentationml.notesSlide+xml" PartName="/ppt/notesSlides/notesSlide56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80.xml"/>
  <Override ContentType="application/vnd.openxmlformats-officedocument.presentationml.notesSlide+xml" PartName="/ppt/notesSlides/notesSlide61.xml"/>
  <Override ContentType="application/vnd.openxmlformats-officedocument.presentationml.notesSlide+xml" PartName="/ppt/notesSlides/notesSlide74.xml"/>
  <Override ContentType="application/vnd.openxmlformats-officedocument.presentationml.notesSlide+xml" PartName="/ppt/notesSlides/notesSlide58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8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62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70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5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72.xml"/>
  <Override ContentType="application/vnd.openxmlformats-officedocument.presentationml.notesSlide+xml" PartName="/ppt/notesSlides/notesSlide98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64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9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96.xml"/>
  <Override ContentType="application/vnd.openxmlformats-officedocument.presentationml.notesSlide+xml" PartName="/ppt/notesSlides/notesSlide102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83.xml"/>
  <Override ContentType="application/vnd.openxmlformats-officedocument.presentationml.notesSlide+xml" PartName="/ppt/notesSlides/notesSlide53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66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3.xml"/>
  <Override ContentType="application/vnd.openxmlformats-officedocument.presentationml.slide+xml" PartName="/ppt/slides/slide78.xml"/>
  <Override ContentType="application/vnd.openxmlformats-officedocument.presentationml.slide+xml" PartName="/ppt/slides/slide86.xml"/>
  <Override ContentType="application/vnd.openxmlformats-officedocument.presentationml.slide+xml" PartName="/ppt/slides/slide35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3.xml"/>
  <Override ContentType="application/vnd.openxmlformats-officedocument.presentationml.slide+xml" PartName="/ppt/slides/slide51.xml"/>
  <Override ContentType="application/vnd.openxmlformats-officedocument.presentationml.slide+xml" PartName="/ppt/slides/slide68.xml"/>
  <Override ContentType="application/vnd.openxmlformats-officedocument.presentationml.slide+xml" PartName="/ppt/slides/slide94.xml"/>
  <Override ContentType="application/vnd.openxmlformats-officedocument.presentationml.slide+xml" PartName="/ppt/slides/slide84.xml"/>
  <Override ContentType="application/vnd.openxmlformats-officedocument.presentationml.slide+xml" PartName="/ppt/slides/slide37.xml"/>
  <Override ContentType="application/vnd.openxmlformats-officedocument.presentationml.slide+xml" PartName="/ppt/slides/slide71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66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53.xml"/>
  <Override ContentType="application/vnd.openxmlformats-officedocument.presentationml.slide+xml" PartName="/ppt/slides/slide96.xml"/>
  <Override ContentType="application/vnd.openxmlformats-officedocument.presentationml.slide+xml" PartName="/ppt/slides/slide48.xml"/>
  <Override ContentType="application/vnd.openxmlformats-officedocument.presentationml.slide+xml" PartName="/ppt/slides/slide22.xml"/>
  <Override ContentType="application/vnd.openxmlformats-officedocument.presentationml.slide+xml" PartName="/ppt/slides/slide82.xml"/>
  <Override ContentType="application/vnd.openxmlformats-officedocument.presentationml.slide+xml" PartName="/ppt/slides/slide65.xml"/>
  <Override ContentType="application/vnd.openxmlformats-officedocument.presentationml.slide+xml" PartName="/ppt/slides/slide9.xml"/>
  <Override ContentType="application/vnd.openxmlformats-officedocument.presentationml.slide+xml" PartName="/ppt/slides/slide12.xml"/>
  <Override ContentType="application/vnd.openxmlformats-officedocument.presentationml.slide+xml" PartName="/ppt/slides/slide98.xml"/>
  <Override ContentType="application/vnd.openxmlformats-officedocument.presentationml.slide+xml" PartName="/ppt/slides/slide72.xml"/>
  <Override ContentType="application/vnd.openxmlformats-officedocument.presentationml.slide+xml" PartName="/ppt/slides/slide20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55.xml"/>
  <Override ContentType="application/vnd.openxmlformats-officedocument.presentationml.slide+xml" PartName="/ppt/slides/slide29.xml"/>
  <Override ContentType="application/vnd.openxmlformats-officedocument.presentationml.slide+xml" PartName="/ppt/slides/slide59.xml"/>
  <Override ContentType="application/vnd.openxmlformats-officedocument.presentationml.slide+xml" PartName="/ppt/slides/slide89.xml"/>
  <Override ContentType="application/vnd.openxmlformats-officedocument.presentationml.slide+xml" PartName="/ppt/slides/slide76.xml"/>
  <Override ContentType="application/vnd.openxmlformats-officedocument.presentationml.slide+xml" PartName="/ppt/slides/slide63.xml"/>
  <Override ContentType="application/vnd.openxmlformats-officedocument.presentationml.slide+xml" PartName="/ppt/slides/slide93.xml"/>
  <Override ContentType="application/vnd.openxmlformats-officedocument.presentationml.slide+xml" PartName="/ppt/slides/slide101.xml"/>
  <Override ContentType="application/vnd.openxmlformats-officedocument.presentationml.slide+xml" PartName="/ppt/slides/slide80.xml"/>
  <Override ContentType="application/vnd.openxmlformats-officedocument.presentationml.slide+xml" PartName="/ppt/slides/slide61.xml"/>
  <Override ContentType="application/vnd.openxmlformats-officedocument.presentationml.slide+xml" PartName="/ppt/slides/slide91.xml"/>
  <Override ContentType="application/vnd.openxmlformats-officedocument.presentationml.slide+xml" PartName="/ppt/slides/slide31.xml"/>
  <Override ContentType="application/vnd.openxmlformats-officedocument.presentationml.slide+xml" PartName="/ppt/slides/slide87.xml"/>
  <Override ContentType="application/vnd.openxmlformats-officedocument.presentationml.slide+xml" PartName="/ppt/slides/slide74.xml"/>
  <Override ContentType="application/vnd.openxmlformats-officedocument.presentationml.slide+xml" PartName="/ppt/slides/slide27.xml"/>
  <Override ContentType="application/vnd.openxmlformats-officedocument.presentationml.slide+xml" PartName="/ppt/slides/slide57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14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60.xml"/>
  <Override ContentType="application/vnd.openxmlformats-officedocument.presentationml.slide+xml" PartName="/ppt/slides/slide52.xml"/>
  <Override ContentType="application/vnd.openxmlformats-officedocument.presentationml.slide+xml" PartName="/ppt/slides/slide26.xml"/>
  <Override ContentType="application/vnd.openxmlformats-officedocument.presentationml.slide+xml" PartName="/ppt/slides/slide95.xml"/>
  <Override ContentType="application/vnd.openxmlformats-officedocument.presentationml.slide+xml" PartName="/ppt/slides/slide69.xml"/>
  <Override ContentType="application/vnd.openxmlformats-officedocument.presentationml.slide+xml" PartName="/ppt/slides/slide85.xml"/>
  <Override ContentType="application/vnd.openxmlformats-officedocument.presentationml.slide+xml" PartName="/ppt/slides/slide42.xml"/>
  <Override ContentType="application/vnd.openxmlformats-officedocument.presentationml.slide+xml" PartName="/ppt/slides/slide50.xml"/>
  <Override ContentType="application/vnd.openxmlformats-officedocument.presentationml.slide+xml" PartName="/ppt/slides/slide77.xml"/>
  <Override ContentType="application/vnd.openxmlformats-officedocument.presentationml.slide+xml" PartName="/ppt/slides/slide34.xml"/>
  <Override ContentType="application/vnd.openxmlformats-officedocument.presentationml.slide+xml" PartName="/ppt/slides/slide16.xml"/>
  <Override ContentType="application/vnd.openxmlformats-officedocument.presentationml.slide+xml" PartName="/ppt/slides/slide24.xml"/>
  <Override ContentType="application/vnd.openxmlformats-officedocument.presentationml.slide+xml" PartName="/ppt/slides/slide97.xml"/>
  <Override ContentType="application/vnd.openxmlformats-officedocument.presentationml.slide+xml" PartName="/ppt/slides/slide11.xml"/>
  <Override ContentType="application/vnd.openxmlformats-officedocument.presentationml.slide+xml" PartName="/ppt/slides/slide67.xml"/>
  <Override ContentType="application/vnd.openxmlformats-officedocument.presentationml.slide+xml" PartName="/ppt/slides/slide54.xml"/>
  <Override ContentType="application/vnd.openxmlformats-officedocument.presentationml.slide+xml" PartName="/ppt/slides/slide36.xml"/>
  <Override ContentType="application/vnd.openxmlformats-officedocument.presentationml.slide+xml" PartName="/ppt/slides/slide79.xml"/>
  <Override ContentType="application/vnd.openxmlformats-officedocument.presentationml.slide+xml" PartName="/ppt/slides/slide49.xml"/>
  <Override ContentType="application/vnd.openxmlformats-officedocument.presentationml.slide+xml" PartName="/ppt/slides/slide83.xml"/>
  <Override ContentType="application/vnd.openxmlformats-officedocument.presentationml.slide+xml" PartName="/ppt/slides/slide70.xml"/>
  <Override ContentType="application/vnd.openxmlformats-officedocument.presentationml.slide+xml" PartName="/ppt/slides/slide6.xml"/>
  <Override ContentType="application/vnd.openxmlformats-officedocument.presentationml.slide+xml" PartName="/ppt/slides/slide40.xml"/>
  <Override ContentType="application/vnd.openxmlformats-officedocument.presentationml.slide+xml" PartName="/ppt/slides/slide73.xml"/>
  <Override ContentType="application/vnd.openxmlformats-officedocument.presentationml.slide+xml" PartName="/ppt/slides/slide30.xml"/>
  <Override ContentType="application/vnd.openxmlformats-officedocument.presentationml.slide+xml" PartName="/ppt/slides/slide99.xml"/>
  <Override ContentType="application/vnd.openxmlformats-officedocument.presentationml.slide+xml" PartName="/ppt/slides/slide39.xml"/>
  <Override ContentType="application/vnd.openxmlformats-officedocument.presentationml.slide+xml" PartName="/ppt/slides/slide13.xml"/>
  <Override ContentType="application/vnd.openxmlformats-officedocument.presentationml.slide+xml" PartName="/ppt/slides/slide56.xml"/>
  <Override ContentType="application/vnd.openxmlformats-officedocument.presentationml.slide+xml" PartName="/ppt/slides/slide47.xml"/>
  <Override ContentType="application/vnd.openxmlformats-officedocument.presentationml.slide+xml" PartName="/ppt/slides/slide21.xml"/>
  <Override ContentType="application/vnd.openxmlformats-officedocument.presentationml.slide+xml" PartName="/ppt/slides/slide100.xml"/>
  <Override ContentType="application/vnd.openxmlformats-officedocument.presentationml.slide+xml" PartName="/ppt/slides/slide64.xml"/>
  <Override ContentType="application/vnd.openxmlformats-officedocument.presentationml.slide+xml" PartName="/ppt/slides/slide81.xml"/>
  <Override ContentType="application/vnd.openxmlformats-officedocument.presentationml.slide+xml" PartName="/ppt/slides/slide90.xml"/>
  <Override ContentType="application/vnd.openxmlformats-officedocument.presentationml.slide+xml" PartName="/ppt/slides/slide8.xml"/>
  <Override ContentType="application/vnd.openxmlformats-officedocument.presentationml.slide+xml" PartName="/ppt/slides/slide32.xml"/>
  <Override ContentType="application/vnd.openxmlformats-officedocument.presentationml.slide+xml" PartName="/ppt/slides/slide62.xml"/>
  <Override ContentType="application/vnd.openxmlformats-officedocument.presentationml.slide+xml" PartName="/ppt/slides/slide75.xml"/>
  <Override ContentType="application/vnd.openxmlformats-officedocument.presentationml.slide+xml" PartName="/ppt/slides/slide1.xml"/>
  <Override ContentType="application/vnd.openxmlformats-officedocument.presentationml.slide+xml" PartName="/ppt/slides/slide58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15.xml"/>
  <Override ContentType="application/vnd.openxmlformats-officedocument.presentationml.slide+xml" PartName="/ppt/slides/slide88.xml"/>
  <Override ContentType="application/vnd.openxmlformats-officedocument.presentationml.slide+xml" PartName="/ppt/slides/slide92.xml"/>
  <Override ContentType="application/vnd.openxmlformats-officedocument.presentationml.slide+xml" PartName="/ppt/slides/slide10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  <p:sldId id="294" r:id="rId43"/>
    <p:sldId id="295" r:id="rId44"/>
    <p:sldId id="296" r:id="rId45"/>
    <p:sldId id="297" r:id="rId46"/>
    <p:sldId id="298" r:id="rId47"/>
    <p:sldId id="299" r:id="rId48"/>
    <p:sldId id="300" r:id="rId49"/>
    <p:sldId id="301" r:id="rId50"/>
    <p:sldId id="302" r:id="rId51"/>
    <p:sldId id="303" r:id="rId52"/>
    <p:sldId id="304" r:id="rId53"/>
    <p:sldId id="305" r:id="rId54"/>
    <p:sldId id="306" r:id="rId55"/>
    <p:sldId id="307" r:id="rId56"/>
    <p:sldId id="308" r:id="rId57"/>
    <p:sldId id="309" r:id="rId58"/>
    <p:sldId id="310" r:id="rId59"/>
    <p:sldId id="311" r:id="rId60"/>
    <p:sldId id="312" r:id="rId61"/>
    <p:sldId id="313" r:id="rId62"/>
    <p:sldId id="314" r:id="rId63"/>
    <p:sldId id="315" r:id="rId64"/>
    <p:sldId id="316" r:id="rId65"/>
    <p:sldId id="317" r:id="rId66"/>
    <p:sldId id="318" r:id="rId67"/>
    <p:sldId id="319" r:id="rId68"/>
    <p:sldId id="320" r:id="rId69"/>
    <p:sldId id="321" r:id="rId70"/>
    <p:sldId id="322" r:id="rId71"/>
    <p:sldId id="323" r:id="rId72"/>
    <p:sldId id="324" r:id="rId73"/>
    <p:sldId id="325" r:id="rId74"/>
    <p:sldId id="326" r:id="rId75"/>
    <p:sldId id="327" r:id="rId76"/>
    <p:sldId id="328" r:id="rId77"/>
    <p:sldId id="329" r:id="rId78"/>
    <p:sldId id="330" r:id="rId79"/>
    <p:sldId id="331" r:id="rId80"/>
    <p:sldId id="332" r:id="rId81"/>
    <p:sldId id="333" r:id="rId82"/>
    <p:sldId id="334" r:id="rId83"/>
    <p:sldId id="335" r:id="rId84"/>
    <p:sldId id="336" r:id="rId85"/>
    <p:sldId id="337" r:id="rId86"/>
    <p:sldId id="338" r:id="rId87"/>
    <p:sldId id="339" r:id="rId88"/>
    <p:sldId id="340" r:id="rId89"/>
    <p:sldId id="341" r:id="rId90"/>
    <p:sldId id="342" r:id="rId91"/>
    <p:sldId id="343" r:id="rId92"/>
    <p:sldId id="344" r:id="rId93"/>
    <p:sldId id="345" r:id="rId94"/>
    <p:sldId id="346" r:id="rId95"/>
    <p:sldId id="347" r:id="rId96"/>
    <p:sldId id="348" r:id="rId97"/>
    <p:sldId id="349" r:id="rId98"/>
    <p:sldId id="350" r:id="rId99"/>
    <p:sldId id="351" r:id="rId100"/>
    <p:sldId id="352" r:id="rId101"/>
    <p:sldId id="353" r:id="rId102"/>
    <p:sldId id="354" r:id="rId103"/>
    <p:sldId id="355" r:id="rId104"/>
    <p:sldId id="356" r:id="rId105"/>
    <p:sldId id="357" r:id="rId10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07" roundtripDataSignature="AMtx7mjhsVg3SZ2iKgrE4Tc1UtdiKNizB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6.xml"/><Relationship Id="rId42" Type="http://schemas.openxmlformats.org/officeDocument/2006/relationships/slide" Target="slides/slide38.xml"/><Relationship Id="rId41" Type="http://schemas.openxmlformats.org/officeDocument/2006/relationships/slide" Target="slides/slide37.xml"/><Relationship Id="rId44" Type="http://schemas.openxmlformats.org/officeDocument/2006/relationships/slide" Target="slides/slide40.xml"/><Relationship Id="rId43" Type="http://schemas.openxmlformats.org/officeDocument/2006/relationships/slide" Target="slides/slide39.xml"/><Relationship Id="rId46" Type="http://schemas.openxmlformats.org/officeDocument/2006/relationships/slide" Target="slides/slide42.xml"/><Relationship Id="rId45" Type="http://schemas.openxmlformats.org/officeDocument/2006/relationships/slide" Target="slides/slide41.xml"/><Relationship Id="rId107" Type="http://customschemas.google.com/relationships/presentationmetadata" Target="metadata"/><Relationship Id="rId106" Type="http://schemas.openxmlformats.org/officeDocument/2006/relationships/slide" Target="slides/slide102.xml"/><Relationship Id="rId105" Type="http://schemas.openxmlformats.org/officeDocument/2006/relationships/slide" Target="slides/slide101.xml"/><Relationship Id="rId104" Type="http://schemas.openxmlformats.org/officeDocument/2006/relationships/slide" Target="slides/slide100.xml"/><Relationship Id="rId48" Type="http://schemas.openxmlformats.org/officeDocument/2006/relationships/slide" Target="slides/slide44.xml"/><Relationship Id="rId47" Type="http://schemas.openxmlformats.org/officeDocument/2006/relationships/slide" Target="slides/slide43.xml"/><Relationship Id="rId49" Type="http://schemas.openxmlformats.org/officeDocument/2006/relationships/slide" Target="slides/slide45.xml"/><Relationship Id="rId103" Type="http://schemas.openxmlformats.org/officeDocument/2006/relationships/slide" Target="slides/slide99.xml"/><Relationship Id="rId102" Type="http://schemas.openxmlformats.org/officeDocument/2006/relationships/slide" Target="slides/slide98.xml"/><Relationship Id="rId101" Type="http://schemas.openxmlformats.org/officeDocument/2006/relationships/slide" Target="slides/slide97.xml"/><Relationship Id="rId100" Type="http://schemas.openxmlformats.org/officeDocument/2006/relationships/slide" Target="slides/slide96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33" Type="http://schemas.openxmlformats.org/officeDocument/2006/relationships/slide" Target="slides/slide29.xml"/><Relationship Id="rId32" Type="http://schemas.openxmlformats.org/officeDocument/2006/relationships/slide" Target="slides/slide28.xml"/><Relationship Id="rId35" Type="http://schemas.openxmlformats.org/officeDocument/2006/relationships/slide" Target="slides/slide31.xml"/><Relationship Id="rId34" Type="http://schemas.openxmlformats.org/officeDocument/2006/relationships/slide" Target="slides/slide30.xml"/><Relationship Id="rId37" Type="http://schemas.openxmlformats.org/officeDocument/2006/relationships/slide" Target="slides/slide33.xml"/><Relationship Id="rId36" Type="http://schemas.openxmlformats.org/officeDocument/2006/relationships/slide" Target="slides/slide32.xml"/><Relationship Id="rId39" Type="http://schemas.openxmlformats.org/officeDocument/2006/relationships/slide" Target="slides/slide35.xml"/><Relationship Id="rId38" Type="http://schemas.openxmlformats.org/officeDocument/2006/relationships/slide" Target="slides/slide34.xml"/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29" Type="http://schemas.openxmlformats.org/officeDocument/2006/relationships/slide" Target="slides/slide25.xml"/><Relationship Id="rId95" Type="http://schemas.openxmlformats.org/officeDocument/2006/relationships/slide" Target="slides/slide91.xml"/><Relationship Id="rId94" Type="http://schemas.openxmlformats.org/officeDocument/2006/relationships/slide" Target="slides/slide90.xml"/><Relationship Id="rId97" Type="http://schemas.openxmlformats.org/officeDocument/2006/relationships/slide" Target="slides/slide93.xml"/><Relationship Id="rId96" Type="http://schemas.openxmlformats.org/officeDocument/2006/relationships/slide" Target="slides/slide92.xml"/><Relationship Id="rId11" Type="http://schemas.openxmlformats.org/officeDocument/2006/relationships/slide" Target="slides/slide7.xml"/><Relationship Id="rId99" Type="http://schemas.openxmlformats.org/officeDocument/2006/relationships/slide" Target="slides/slide95.xml"/><Relationship Id="rId10" Type="http://schemas.openxmlformats.org/officeDocument/2006/relationships/slide" Target="slides/slide6.xml"/><Relationship Id="rId98" Type="http://schemas.openxmlformats.org/officeDocument/2006/relationships/slide" Target="slides/slide94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91" Type="http://schemas.openxmlformats.org/officeDocument/2006/relationships/slide" Target="slides/slide87.xml"/><Relationship Id="rId90" Type="http://schemas.openxmlformats.org/officeDocument/2006/relationships/slide" Target="slides/slide86.xml"/><Relationship Id="rId93" Type="http://schemas.openxmlformats.org/officeDocument/2006/relationships/slide" Target="slides/slide89.xml"/><Relationship Id="rId92" Type="http://schemas.openxmlformats.org/officeDocument/2006/relationships/slide" Target="slides/slide8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84" Type="http://schemas.openxmlformats.org/officeDocument/2006/relationships/slide" Target="slides/slide80.xml"/><Relationship Id="rId83" Type="http://schemas.openxmlformats.org/officeDocument/2006/relationships/slide" Target="slides/slide79.xml"/><Relationship Id="rId86" Type="http://schemas.openxmlformats.org/officeDocument/2006/relationships/slide" Target="slides/slide82.xml"/><Relationship Id="rId85" Type="http://schemas.openxmlformats.org/officeDocument/2006/relationships/slide" Target="slides/slide81.xml"/><Relationship Id="rId88" Type="http://schemas.openxmlformats.org/officeDocument/2006/relationships/slide" Target="slides/slide84.xml"/><Relationship Id="rId87" Type="http://schemas.openxmlformats.org/officeDocument/2006/relationships/slide" Target="slides/slide83.xml"/><Relationship Id="rId89" Type="http://schemas.openxmlformats.org/officeDocument/2006/relationships/slide" Target="slides/slide85.xml"/><Relationship Id="rId80" Type="http://schemas.openxmlformats.org/officeDocument/2006/relationships/slide" Target="slides/slide76.xml"/><Relationship Id="rId82" Type="http://schemas.openxmlformats.org/officeDocument/2006/relationships/slide" Target="slides/slide78.xml"/><Relationship Id="rId81" Type="http://schemas.openxmlformats.org/officeDocument/2006/relationships/slide" Target="slides/slide77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73" Type="http://schemas.openxmlformats.org/officeDocument/2006/relationships/slide" Target="slides/slide69.xml"/><Relationship Id="rId72" Type="http://schemas.openxmlformats.org/officeDocument/2006/relationships/slide" Target="slides/slide68.xml"/><Relationship Id="rId75" Type="http://schemas.openxmlformats.org/officeDocument/2006/relationships/slide" Target="slides/slide71.xml"/><Relationship Id="rId74" Type="http://schemas.openxmlformats.org/officeDocument/2006/relationships/slide" Target="slides/slide70.xml"/><Relationship Id="rId77" Type="http://schemas.openxmlformats.org/officeDocument/2006/relationships/slide" Target="slides/slide73.xml"/><Relationship Id="rId76" Type="http://schemas.openxmlformats.org/officeDocument/2006/relationships/slide" Target="slides/slide72.xml"/><Relationship Id="rId79" Type="http://schemas.openxmlformats.org/officeDocument/2006/relationships/slide" Target="slides/slide75.xml"/><Relationship Id="rId78" Type="http://schemas.openxmlformats.org/officeDocument/2006/relationships/slide" Target="slides/slide74.xml"/><Relationship Id="rId71" Type="http://schemas.openxmlformats.org/officeDocument/2006/relationships/slide" Target="slides/slide67.xml"/><Relationship Id="rId70" Type="http://schemas.openxmlformats.org/officeDocument/2006/relationships/slide" Target="slides/slide66.xml"/><Relationship Id="rId62" Type="http://schemas.openxmlformats.org/officeDocument/2006/relationships/slide" Target="slides/slide58.xml"/><Relationship Id="rId61" Type="http://schemas.openxmlformats.org/officeDocument/2006/relationships/slide" Target="slides/slide57.xml"/><Relationship Id="rId64" Type="http://schemas.openxmlformats.org/officeDocument/2006/relationships/slide" Target="slides/slide60.xml"/><Relationship Id="rId63" Type="http://schemas.openxmlformats.org/officeDocument/2006/relationships/slide" Target="slides/slide59.xml"/><Relationship Id="rId66" Type="http://schemas.openxmlformats.org/officeDocument/2006/relationships/slide" Target="slides/slide62.xml"/><Relationship Id="rId65" Type="http://schemas.openxmlformats.org/officeDocument/2006/relationships/slide" Target="slides/slide61.xml"/><Relationship Id="rId68" Type="http://schemas.openxmlformats.org/officeDocument/2006/relationships/slide" Target="slides/slide64.xml"/><Relationship Id="rId67" Type="http://schemas.openxmlformats.org/officeDocument/2006/relationships/slide" Target="slides/slide63.xml"/><Relationship Id="rId60" Type="http://schemas.openxmlformats.org/officeDocument/2006/relationships/slide" Target="slides/slide56.xml"/><Relationship Id="rId69" Type="http://schemas.openxmlformats.org/officeDocument/2006/relationships/slide" Target="slides/slide65.xml"/><Relationship Id="rId51" Type="http://schemas.openxmlformats.org/officeDocument/2006/relationships/slide" Target="slides/slide47.xml"/><Relationship Id="rId50" Type="http://schemas.openxmlformats.org/officeDocument/2006/relationships/slide" Target="slides/slide46.xml"/><Relationship Id="rId53" Type="http://schemas.openxmlformats.org/officeDocument/2006/relationships/slide" Target="slides/slide49.xml"/><Relationship Id="rId52" Type="http://schemas.openxmlformats.org/officeDocument/2006/relationships/slide" Target="slides/slide48.xml"/><Relationship Id="rId55" Type="http://schemas.openxmlformats.org/officeDocument/2006/relationships/slide" Target="slides/slide51.xml"/><Relationship Id="rId54" Type="http://schemas.openxmlformats.org/officeDocument/2006/relationships/slide" Target="slides/slide50.xml"/><Relationship Id="rId57" Type="http://schemas.openxmlformats.org/officeDocument/2006/relationships/slide" Target="slides/slide53.xml"/><Relationship Id="rId56" Type="http://schemas.openxmlformats.org/officeDocument/2006/relationships/slide" Target="slides/slide52.xml"/><Relationship Id="rId59" Type="http://schemas.openxmlformats.org/officeDocument/2006/relationships/slide" Target="slides/slide55.xml"/><Relationship Id="rId58" Type="http://schemas.openxmlformats.org/officeDocument/2006/relationships/slide" Target="slides/slide5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8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gb4a609be18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0" name="Google Shape;580;gb4a609be18_0_1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3" name="Shape 5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" name="Google Shape;584;gb4a609be18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5" name="Google Shape;585;gb4a609be18_0_1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8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gb4b4844c1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0" name="Google Shape;590;gb4b4844c19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2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2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2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2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2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2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2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3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p3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" name="Google Shape;240;p3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p3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" name="Google Shape;250;p3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5" name="Google Shape;255;p3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3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" name="Google Shape;265;p3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0" name="Google Shape;270;p3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" name="Google Shape;275;p3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p4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5" name="Google Shape;285;p4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0" name="Google Shape;290;p4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" name="Google Shape;295;p4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0" name="Google Shape;300;p4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5" name="Google Shape;305;p4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0" name="Google Shape;310;p4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5" name="Google Shape;315;p4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0" name="Google Shape;320;p4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5" name="Google Shape;325;p4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0" name="Google Shape;330;p5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5" name="Google Shape;335;p5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0" name="Google Shape;340;p5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5" name="Google Shape;345;p5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8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p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0" name="Google Shape;350;p5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5" name="Google Shape;355;p5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8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0" name="Google Shape;360;p5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3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5" name="Google Shape;365;p5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8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0" name="Google Shape;370;p5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3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p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5" name="Google Shape;375;p5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8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0" name="Google Shape;380;p6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3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5" name="Google Shape;385;p6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8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ga2eacee56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0" name="Google Shape;390;ga2eacee569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3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ga2eacee569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5" name="Google Shape;395;ga2eacee569_0_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8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ga2eacee569_1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0" name="Google Shape;400;ga2eacee569_1_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3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gad4d976e41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5" name="Google Shape;405;gad4d976e41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8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gad4d976e41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0" name="Google Shape;410;gad4d976e41_0_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3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Google Shape;414;gad4d976e41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5" name="Google Shape;415;gad4d976e41_0_1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8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gad4d976e41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0" name="Google Shape;420;gad4d976e41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3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gad4d976e41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5" name="Google Shape;425;gad4d976e41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8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gad4d976e41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0" name="Google Shape;430;gad4d976e41_0_2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3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gad4d976e41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5" name="Google Shape;435;gad4d976e41_0_3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8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gad4d976e41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0" name="Google Shape;440;gad4d976e41_0_3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3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Google Shape;444;gaf4e8439e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5" name="Google Shape;445;gaf4e8439e2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8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gaf4e8439e2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0" name="Google Shape;450;gaf4e8439e2_0_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3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gaf4e8439e2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5" name="Google Shape;455;gaf4e8439e2_0_1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8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gaf4e8439e2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0" name="Google Shape;460;gaf4e8439e2_0_1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3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gaf4e8439e2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5" name="Google Shape;465;gaf4e8439e2_0_1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8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Google Shape;469;gaf4e8439e2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0" name="Google Shape;470;gaf4e8439e2_0_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3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ga91558fb7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5" name="Google Shape;475;ga91558fb7e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8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Google Shape;479;ga91558fb7e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0" name="Google Shape;480;ga91558fb7e_0_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3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gb4b4844c19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5" name="Google Shape;485;gb4b4844c19_0_1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8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Google Shape;489;ga91558fb7e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0" name="Google Shape;490;ga91558fb7e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3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Google Shape;494;ga91558fb7e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5" name="Google Shape;495;ga91558fb7e_0_1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8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ga91558fb7e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0" name="Google Shape;500;ga91558fb7e_0_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3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Google Shape;504;ga91558fb7e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5" name="Google Shape;505;ga91558fb7e_0_2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8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gb2c698797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0" name="Google Shape;510;gb2c6987978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3" name="Shape 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Google Shape;514;gb2c6987978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5" name="Google Shape;515;gb2c6987978_0_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8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Google Shape;519;gb2c6987978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0" name="Google Shape;520;gb2c6987978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3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Google Shape;524;gb2c6987978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5" name="Google Shape;525;gb2c6987978_0_1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8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Google Shape;529;gb2c6987978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0" name="Google Shape;530;gb2c6987978_0_1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3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Google Shape;534;gb2c6987978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5" name="Google Shape;535;gb2c6987978_0_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8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Google Shape;539;gb2c6987978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0" name="Google Shape;540;gb2c6987978_0_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3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Google Shape;544;gb2c6987978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5" name="Google Shape;545;gb2c6987978_0_3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8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gb30320dd8f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0" name="Google Shape;550;gb30320dd8f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3" name="Shape 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Google Shape;554;gb30320dd8f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5" name="Google Shape;555;gb30320dd8f_0_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8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Google Shape;559;gb30320dd8f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0" name="Google Shape;560;gb30320dd8f_0_1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3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Google Shape;564;gb4a609be1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5" name="Google Shape;565;gb4a609be18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8" name="Shape 5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" name="Google Shape;569;gb4a609be18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0" name="Google Shape;570;gb4a609be18_0_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3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Google Shape;574;gb4a609be18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5" name="Google Shape;575;gb4a609be18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4.png"/><Relationship Id="rId5" Type="http://schemas.openxmlformats.org/officeDocument/2006/relationships/image" Target="../media/image3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4.png"/><Relationship Id="rId5" Type="http://schemas.openxmlformats.org/officeDocument/2006/relationships/image" Target="../media/image3.jp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63"/>
          <p:cNvSpPr txBox="1"/>
          <p:nvPr>
            <p:ph type="title"/>
          </p:nvPr>
        </p:nvSpPr>
        <p:spPr>
          <a:xfrm>
            <a:off x="838199" y="1162537"/>
            <a:ext cx="10515600" cy="72512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63"/>
          <p:cNvSpPr txBox="1"/>
          <p:nvPr>
            <p:ph idx="1" type="body"/>
          </p:nvPr>
        </p:nvSpPr>
        <p:spPr>
          <a:xfrm>
            <a:off x="838199" y="2152947"/>
            <a:ext cx="10515600" cy="33158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4" name="Google Shape;14;p6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20162" y="5887736"/>
            <a:ext cx="1463206" cy="833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6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895063" y="6005385"/>
            <a:ext cx="2401873" cy="7156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6;p6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854358" y="5695463"/>
            <a:ext cx="1217480" cy="1025523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6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847385" y="136525"/>
            <a:ext cx="2224453" cy="9107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7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7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3" name="Google Shape;73;p7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7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7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7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7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7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7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7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64"/>
          <p:cNvSpPr txBox="1"/>
          <p:nvPr>
            <p:ph type="ctrTitle"/>
          </p:nvPr>
        </p:nvSpPr>
        <p:spPr>
          <a:xfrm>
            <a:off x="1523998" y="1286194"/>
            <a:ext cx="9144001" cy="1655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6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1" name="Google Shape;21;p6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20162" y="5887736"/>
            <a:ext cx="1463206" cy="833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22;p6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895063" y="6005385"/>
            <a:ext cx="2401873" cy="715601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Google Shape;23;p6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854358" y="5695463"/>
            <a:ext cx="1217480" cy="1025523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Google Shape;24;p6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847385" y="137014"/>
            <a:ext cx="2224453" cy="9107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6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8" name="Google Shape;28;p6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6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6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6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6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5" name="Google Shape;35;p6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6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6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6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6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6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6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6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6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6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6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6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6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6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6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6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6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6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7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7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9" name="Google Shape;59;p7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0" name="Google Shape;60;p7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7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7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7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7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6" name="Google Shape;66;p7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7" name="Google Shape;67;p7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7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7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6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6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6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6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0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0.xml"/></Relationships>
</file>

<file path=ppt/slides/_rels/slide10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1.xml"/></Relationships>
</file>

<file path=ppt/slides/_rels/slide10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2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/Relationships>
</file>

<file path=ppt/slides/_rels/slide4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0.xml"/></Relationships>
</file>

<file path=ppt/slides/_rels/slide5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1.xml"/></Relationships>
</file>

<file path=ppt/slides/_rels/slide5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2.xml"/></Relationships>
</file>

<file path=ppt/slides/_rels/slide5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3.xml"/></Relationships>
</file>

<file path=ppt/slides/_rels/slide5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4.xml"/></Relationships>
</file>

<file path=ppt/slides/_rels/slide5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5.xml"/></Relationships>
</file>

<file path=ppt/slides/_rels/slide5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6.xml"/></Relationships>
</file>

<file path=ppt/slides/_rels/slide5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7.xml"/></Relationships>
</file>

<file path=ppt/slides/_rels/slide5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8.xml"/></Relationships>
</file>

<file path=ppt/slides/_rels/slide5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9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6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0.xml"/></Relationships>
</file>

<file path=ppt/slides/_rels/slide6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1.xml"/></Relationships>
</file>

<file path=ppt/slides/_rels/slide6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2.xml"/></Relationships>
</file>

<file path=ppt/slides/_rels/slide6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3.xml"/></Relationships>
</file>

<file path=ppt/slides/_rels/slide6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4.xml"/></Relationships>
</file>

<file path=ppt/slides/_rels/slide6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5.xml"/></Relationships>
</file>

<file path=ppt/slides/_rels/slide6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6.xml"/></Relationships>
</file>

<file path=ppt/slides/_rels/slide6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7.xml"/></Relationships>
</file>

<file path=ppt/slides/_rels/slide6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8.xml"/></Relationships>
</file>

<file path=ppt/slides/_rels/slide6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9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7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0.xml"/></Relationships>
</file>

<file path=ppt/slides/_rels/slide7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1.xml"/></Relationships>
</file>

<file path=ppt/slides/_rels/slide7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2.xml"/></Relationships>
</file>

<file path=ppt/slides/_rels/slide7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3.xml"/></Relationships>
</file>

<file path=ppt/slides/_rels/slide7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4.xml"/></Relationships>
</file>

<file path=ppt/slides/_rels/slide7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5.xml"/></Relationships>
</file>

<file path=ppt/slides/_rels/slide7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6.xml"/></Relationships>
</file>

<file path=ppt/slides/_rels/slide7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7.xml"/></Relationships>
</file>

<file path=ppt/slides/_rels/slide7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8.xml"/></Relationships>
</file>

<file path=ppt/slides/_rels/slide7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9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8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0.xml"/></Relationships>
</file>

<file path=ppt/slides/_rels/slide8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1.xml"/></Relationships>
</file>

<file path=ppt/slides/_rels/slide8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2.xml"/></Relationships>
</file>

<file path=ppt/slides/_rels/slide8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3.xml"/></Relationships>
</file>

<file path=ppt/slides/_rels/slide8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4.xml"/></Relationships>
</file>

<file path=ppt/slides/_rels/slide8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5.xml"/></Relationships>
</file>

<file path=ppt/slides/_rels/slide8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6.xml"/></Relationships>
</file>

<file path=ppt/slides/_rels/slide8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7.xml"/></Relationships>
</file>

<file path=ppt/slides/_rels/slide8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8.xml"/></Relationships>
</file>

<file path=ppt/slides/_rels/slide8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9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9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0.xml"/></Relationships>
</file>

<file path=ppt/slides/_rels/slide9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1.xml"/></Relationships>
</file>

<file path=ppt/slides/_rels/slide9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2.xml"/></Relationships>
</file>

<file path=ppt/slides/_rels/slide9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3.xml"/></Relationships>
</file>

<file path=ppt/slides/_rels/slide9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4.xml"/></Relationships>
</file>

<file path=ppt/slides/_rels/slide9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5.xml"/></Relationships>
</file>

<file path=ppt/slides/_rels/slide9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6.xml"/></Relationships>
</file>

<file path=ppt/slides/_rels/slide9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7.xml"/></Relationships>
</file>

<file path=ppt/slides/_rels/slide9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8.xml"/></Relationships>
</file>

<file path=ppt/slides/_rels/slide9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"/>
          <p:cNvSpPr txBox="1"/>
          <p:nvPr>
            <p:ph type="title"/>
          </p:nvPr>
        </p:nvSpPr>
        <p:spPr>
          <a:xfrm>
            <a:off x="1131162" y="1348365"/>
            <a:ext cx="10515600" cy="1363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21908"/>
              </a:buClr>
              <a:buSzPts val="4770"/>
              <a:buFont typeface="Arial"/>
              <a:buNone/>
            </a:pPr>
            <a:r>
              <a:rPr b="1" lang="en-US" sz="4770">
                <a:solidFill>
                  <a:srgbClr val="821908"/>
                </a:solidFill>
              </a:rPr>
              <a:t>    </a:t>
            </a:r>
            <a:r>
              <a:rPr b="1" lang="en-US" sz="4770">
                <a:solidFill>
                  <a:srgbClr val="FF0000"/>
                </a:solidFill>
              </a:rPr>
              <a:t>Everyday Leadership Quotes</a:t>
            </a:r>
            <a:br>
              <a:rPr b="1" lang="en-US" sz="3959">
                <a:solidFill>
                  <a:srgbClr val="821908"/>
                </a:solidFill>
              </a:rPr>
            </a:br>
            <a:endParaRPr sz="3959"/>
          </a:p>
        </p:txBody>
      </p:sp>
      <p:sp>
        <p:nvSpPr>
          <p:cNvPr id="87" name="Google Shape;87;p1"/>
          <p:cNvSpPr txBox="1"/>
          <p:nvPr>
            <p:ph idx="1" type="body"/>
          </p:nvPr>
        </p:nvSpPr>
        <p:spPr>
          <a:xfrm>
            <a:off x="838199" y="3047120"/>
            <a:ext cx="10515600" cy="33158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21908"/>
              </a:buClr>
              <a:buSzPts val="3600"/>
              <a:buNone/>
            </a:pPr>
            <a:r>
              <a:rPr b="1" lang="en-US" sz="3600">
                <a:solidFill>
                  <a:srgbClr val="821908"/>
                </a:solidFill>
              </a:rPr>
              <a:t>*credits: 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21908"/>
              </a:buClr>
              <a:buSzPts val="3600"/>
              <a:buNone/>
            </a:pPr>
            <a:r>
              <a:rPr b="1" lang="en-US" sz="3600">
                <a:solidFill>
                  <a:srgbClr val="821908"/>
                </a:solidFill>
              </a:rPr>
              <a:t>Dr Radhakrishnan Pillai, 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21908"/>
              </a:buClr>
              <a:buSzPts val="3600"/>
              <a:buNone/>
            </a:pPr>
            <a:r>
              <a:rPr b="1" lang="en-US" sz="3600">
                <a:solidFill>
                  <a:srgbClr val="821908"/>
                </a:solidFill>
              </a:rPr>
              <a:t>author of best seller book- Corporate Chanakya</a:t>
            </a:r>
            <a:endParaRPr b="1" sz="3600">
              <a:solidFill>
                <a:srgbClr val="821908"/>
              </a:solidFill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"/>
          <p:cNvSpPr txBox="1"/>
          <p:nvPr>
            <p:ph type="ctrTitle"/>
          </p:nvPr>
        </p:nvSpPr>
        <p:spPr>
          <a:xfrm>
            <a:off x="310718" y="195309"/>
            <a:ext cx="11576482" cy="545976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E1C"/>
              </a:buClr>
              <a:buSzPts val="4000"/>
              <a:buFont typeface="Arial"/>
              <a:buNone/>
            </a:pPr>
            <a:r>
              <a:rPr b="1" lang="en-US" sz="4000">
                <a:solidFill>
                  <a:srgbClr val="003E1C"/>
                </a:solidFill>
              </a:rPr>
              <a:t>9. </a:t>
            </a: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003E1C"/>
                </a:solidFill>
              </a:rPr>
              <a:t>प्रत्यक्षपरोक्षानुमेया हि राजवृत्ति: ॥(१.९.४)</a:t>
            </a: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003E1C"/>
                </a:solidFill>
              </a:rPr>
              <a:t>The affairs of a king (leader) are (of three kinds, viz.,) directly perceived, unperceived and inferred(1.9.4)</a:t>
            </a: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003E1C"/>
                </a:solidFill>
              </a:rPr>
              <a:t>⁃The leader should be a perspective thinker. Thinking is a leader’s main work.</a:t>
            </a:r>
            <a:endParaRPr b="1" sz="4000">
              <a:solidFill>
                <a:srgbClr val="003E1C"/>
              </a:solidFill>
            </a:endParaRPr>
          </a:p>
        </p:txBody>
      </p:sp>
    </p:spTree>
  </p:cSld>
  <p:clrMapOvr>
    <a:masterClrMapping/>
  </p:clrMapOvr>
  <mc:AlternateContent>
    <mc:Choice Requires="p14">
      <p:transition spd="slow" p14:dur="1400">
        <p14:doors dir="vert"/>
      </p:transition>
    </mc:Choice>
    <mc:Fallback>
      <p:transition spd="med">
        <p:fade/>
      </p:transition>
    </mc:Fallback>
  </mc:AlternateContent>
</p:sld>
</file>

<file path=ppt/slides/slide10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1" name="Shape 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" name="Google Shape;582;gb4a609be18_0_13"/>
          <p:cNvSpPr txBox="1"/>
          <p:nvPr>
            <p:ph type="ctrTitle"/>
          </p:nvPr>
        </p:nvSpPr>
        <p:spPr>
          <a:xfrm>
            <a:off x="108000" y="1173300"/>
            <a:ext cx="11976000" cy="4784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r>
              <a:rPr b="1" lang="en-US" sz="3400">
                <a:solidFill>
                  <a:srgbClr val="990000"/>
                </a:solidFill>
              </a:rPr>
              <a:t>99.</a:t>
            </a:r>
            <a:endParaRPr b="1" sz="3400">
              <a:solidFill>
                <a:srgbClr val="99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990000"/>
                </a:solidFill>
              </a:rPr>
              <a:t>Qualities of a good manager - 24</a:t>
            </a:r>
            <a:endParaRPr b="1" sz="3400">
              <a:solidFill>
                <a:srgbClr val="99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990000"/>
                </a:solidFill>
              </a:rPr>
              <a:t>संवृतो_अदीन.अभिहास्य.जिह्म.भ्रुकुटी.क्षणः (६.१.६)</a:t>
            </a:r>
            <a:endParaRPr b="1" sz="3400">
              <a:solidFill>
                <a:srgbClr val="99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99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990000"/>
                </a:solidFill>
              </a:rPr>
              <a:t>“To wait keeping treaties, obligations and pledges, or to avail himself of his enemy's weak points, making jokes with no loss of dignity or secrecy, never brow-beating and casting haughty and stern looks”</a:t>
            </a:r>
            <a:endParaRPr b="1" sz="3400">
              <a:solidFill>
                <a:srgbClr val="99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990000"/>
                </a:solidFill>
              </a:rPr>
              <a:t>- should know how to deal with the enemy in a dignified manner </a:t>
            </a:r>
            <a:endParaRPr b="1" sz="3400">
              <a:solidFill>
                <a:srgbClr val="99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99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990000"/>
                </a:solidFill>
              </a:rPr>
              <a:t>#चाणक्य #Cāṇakya #India2025 #Leadership #Chanakya</a:t>
            </a:r>
            <a:endParaRPr b="1" sz="3400">
              <a:solidFill>
                <a:srgbClr val="990000"/>
              </a:solidFill>
            </a:endParaRP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6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Google Shape;587;gb4a609be18_0_19"/>
          <p:cNvSpPr txBox="1"/>
          <p:nvPr>
            <p:ph type="ctrTitle"/>
          </p:nvPr>
        </p:nvSpPr>
        <p:spPr>
          <a:xfrm>
            <a:off x="108000" y="1173300"/>
            <a:ext cx="11976000" cy="4784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r>
              <a:rPr b="1" lang="en-US" sz="3400">
                <a:solidFill>
                  <a:srgbClr val="000000"/>
                </a:solidFill>
              </a:rPr>
              <a:t>100</a:t>
            </a:r>
            <a:r>
              <a:rPr b="1" lang="en-US" sz="3400">
                <a:solidFill>
                  <a:srgbClr val="000000"/>
                </a:solidFill>
              </a:rPr>
              <a:t>.</a:t>
            </a:r>
            <a:endParaRPr b="1" sz="3400">
              <a:solidFill>
                <a:srgbClr val="00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000000"/>
                </a:solidFill>
              </a:rPr>
              <a:t>Qualities of a good manager - 25</a:t>
            </a:r>
            <a:endParaRPr b="1" sz="3400">
              <a:solidFill>
                <a:srgbClr val="00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00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000000"/>
                </a:solidFill>
              </a:rPr>
              <a:t>काम.क्रोध.लोभ.स्तम्भ.चापल.उपताप.पैशुन् (६.१.६)</a:t>
            </a:r>
            <a:endParaRPr b="1" sz="3400">
              <a:solidFill>
                <a:srgbClr val="00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00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000000"/>
                </a:solidFill>
              </a:rPr>
              <a:t>“Free from passion, anger, greed, obstinacy, fickleness, haste and back-biting habits”</a:t>
            </a:r>
            <a:endParaRPr b="1" sz="3400">
              <a:solidFill>
                <a:srgbClr val="00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00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000000"/>
                </a:solidFill>
              </a:rPr>
              <a:t>- The manager should be a person of high character </a:t>
            </a:r>
            <a:endParaRPr b="1" sz="3400">
              <a:solidFill>
                <a:srgbClr val="00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00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000000"/>
                </a:solidFill>
              </a:rPr>
              <a:t>#चाणक्य #Cāṇakya #India2025 #Leadership #Chanakya</a:t>
            </a:r>
            <a:endParaRPr b="1" sz="34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1" name="Shape 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Google Shape;592;gb4b4844c19_0_0"/>
          <p:cNvSpPr txBox="1"/>
          <p:nvPr>
            <p:ph type="ctrTitle"/>
          </p:nvPr>
        </p:nvSpPr>
        <p:spPr>
          <a:xfrm>
            <a:off x="108000" y="1173300"/>
            <a:ext cx="11976000" cy="4784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r>
              <a:rPr b="1" lang="en-US" sz="3400">
                <a:solidFill>
                  <a:srgbClr val="660000"/>
                </a:solidFill>
              </a:rPr>
              <a:t>101.</a:t>
            </a:r>
            <a:endParaRPr b="1" sz="3400">
              <a:solidFill>
                <a:srgbClr val="66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660000"/>
                </a:solidFill>
              </a:rPr>
              <a:t>Qualities of a good manager - 26</a:t>
            </a:r>
            <a:endParaRPr b="1" sz="3400">
              <a:solidFill>
                <a:srgbClr val="66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66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660000"/>
                </a:solidFill>
              </a:rPr>
              <a:t>स्मित.उदग्र.अभिभाषी वृद्ध.उपदेश.आचार इत्य् आत्म.सम्पत् ॥ (६.१.६)</a:t>
            </a:r>
            <a:endParaRPr b="1" sz="3400">
              <a:solidFill>
                <a:srgbClr val="66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660000"/>
                </a:solidFill>
              </a:rPr>
              <a:t>“Talking to others with a smiling face, observing customs as taught by aged persons;--such is the nature of self-possession” (6.1.6)</a:t>
            </a:r>
            <a:endParaRPr b="1" sz="3400">
              <a:solidFill>
                <a:srgbClr val="66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660000"/>
                </a:solidFill>
              </a:rPr>
              <a:t>- A minister (manager) should be pleasing and follow tradition </a:t>
            </a:r>
            <a:endParaRPr b="1" sz="3400">
              <a:solidFill>
                <a:srgbClr val="66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660000"/>
                </a:solidFill>
              </a:rPr>
              <a:t>#चाणक्य #Cāṇakya #India2025 #Leadership #Chanakya</a:t>
            </a:r>
            <a:endParaRPr b="1" sz="3400">
              <a:solidFill>
                <a:srgbClr val="66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1"/>
          <p:cNvSpPr txBox="1"/>
          <p:nvPr>
            <p:ph type="ctrTitle"/>
          </p:nvPr>
        </p:nvSpPr>
        <p:spPr>
          <a:xfrm>
            <a:off x="310718" y="195309"/>
            <a:ext cx="11576482" cy="545976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4000"/>
              <a:buFont typeface="Arial"/>
              <a:buNone/>
            </a:pPr>
            <a:r>
              <a:rPr b="1" lang="en-US" sz="4000">
                <a:solidFill>
                  <a:srgbClr val="000099"/>
                </a:solidFill>
              </a:rPr>
              <a:t>10. </a:t>
            </a:r>
            <a:br>
              <a:rPr b="1" lang="en-US" sz="4000">
                <a:solidFill>
                  <a:srgbClr val="000099"/>
                </a:solidFill>
              </a:rPr>
            </a:br>
            <a:br>
              <a:rPr b="1" lang="en-US" sz="4000">
                <a:solidFill>
                  <a:srgbClr val="000099"/>
                </a:solidFill>
              </a:rPr>
            </a:br>
            <a:r>
              <a:rPr b="1" lang="en-US" sz="4000">
                <a:solidFill>
                  <a:srgbClr val="000099"/>
                </a:solidFill>
              </a:rPr>
              <a:t>कर्मसु चैषां नित्यं परिक्षां कारयेत्, </a:t>
            </a:r>
            <a:br>
              <a:rPr b="1" lang="en-US" sz="4000">
                <a:solidFill>
                  <a:srgbClr val="000099"/>
                </a:solidFill>
              </a:rPr>
            </a:br>
            <a:br>
              <a:rPr b="1" lang="en-US" sz="4000">
                <a:solidFill>
                  <a:srgbClr val="000099"/>
                </a:solidFill>
              </a:rPr>
            </a:br>
            <a:r>
              <a:rPr b="1" lang="en-US" sz="4000">
                <a:solidFill>
                  <a:srgbClr val="000099"/>
                </a:solidFill>
              </a:rPr>
              <a:t>He (leader) should constantly hold an inspection of works (2.9.2)</a:t>
            </a:r>
            <a:br>
              <a:rPr b="1" lang="en-US" sz="4000">
                <a:solidFill>
                  <a:srgbClr val="000099"/>
                </a:solidFill>
              </a:rPr>
            </a:br>
            <a:br>
              <a:rPr b="1" lang="en-US" sz="4000">
                <a:solidFill>
                  <a:srgbClr val="000099"/>
                </a:solidFill>
              </a:rPr>
            </a:br>
            <a:r>
              <a:rPr b="1" lang="en-US" sz="4000">
                <a:solidFill>
                  <a:srgbClr val="000099"/>
                </a:solidFill>
              </a:rPr>
              <a:t>⁃A leader should regularly inspect and supervise the work being done by his people </a:t>
            </a:r>
            <a:endParaRPr b="1" sz="400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2"/>
          <p:cNvSpPr txBox="1"/>
          <p:nvPr>
            <p:ph type="ctrTitle"/>
          </p:nvPr>
        </p:nvSpPr>
        <p:spPr>
          <a:xfrm>
            <a:off x="310718" y="195309"/>
            <a:ext cx="11576482" cy="545976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B40085"/>
              </a:buClr>
              <a:buSzPts val="4000"/>
              <a:buFont typeface="Arial"/>
              <a:buNone/>
            </a:pPr>
            <a:r>
              <a:rPr b="1" lang="en-US" sz="4000">
                <a:solidFill>
                  <a:srgbClr val="B40085"/>
                </a:solidFill>
              </a:rPr>
              <a:t>11. </a:t>
            </a:r>
            <a:br>
              <a:rPr b="1" lang="en-US" sz="4000">
                <a:solidFill>
                  <a:srgbClr val="B40085"/>
                </a:solidFill>
              </a:rPr>
            </a:br>
            <a:br>
              <a:rPr b="1" lang="en-US" sz="4000">
                <a:solidFill>
                  <a:srgbClr val="B40085"/>
                </a:solidFill>
              </a:rPr>
            </a:br>
            <a:r>
              <a:rPr b="1" lang="en-US" sz="4000">
                <a:solidFill>
                  <a:srgbClr val="B40085"/>
                </a:solidFill>
              </a:rPr>
              <a:t>चित्तानित्यत्वान्मनुष्याणाम् ॥</a:t>
            </a:r>
            <a:br>
              <a:rPr b="1" lang="en-US" sz="4000">
                <a:solidFill>
                  <a:srgbClr val="B40085"/>
                </a:solidFill>
              </a:rPr>
            </a:br>
            <a:br>
              <a:rPr b="1" lang="en-US" sz="4000">
                <a:solidFill>
                  <a:srgbClr val="B40085"/>
                </a:solidFill>
              </a:rPr>
            </a:br>
            <a:r>
              <a:rPr b="1" lang="en-US" sz="4000">
                <a:solidFill>
                  <a:srgbClr val="B40085"/>
                </a:solidFill>
              </a:rPr>
              <a:t> Leader should constantly inspect works. Men being inconstant in their minds(2.9.2)</a:t>
            </a:r>
            <a:br>
              <a:rPr b="1" lang="en-US" sz="4000">
                <a:solidFill>
                  <a:srgbClr val="B40085"/>
                </a:solidFill>
              </a:rPr>
            </a:br>
            <a:br>
              <a:rPr b="1" lang="en-US" sz="4000">
                <a:solidFill>
                  <a:srgbClr val="B40085"/>
                </a:solidFill>
              </a:rPr>
            </a:br>
            <a:r>
              <a:rPr b="1" lang="en-US" sz="4000">
                <a:solidFill>
                  <a:srgbClr val="B40085"/>
                </a:solidFill>
              </a:rPr>
              <a:t>⁃Without inspection people will not work as their minds are unsteady </a:t>
            </a:r>
            <a:endParaRPr b="1" sz="4000">
              <a:solidFill>
                <a:srgbClr val="B40085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3"/>
          <p:cNvSpPr txBox="1"/>
          <p:nvPr>
            <p:ph type="ctrTitle"/>
          </p:nvPr>
        </p:nvSpPr>
        <p:spPr>
          <a:xfrm>
            <a:off x="310718" y="195309"/>
            <a:ext cx="10937290" cy="545976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000"/>
              <a:buFont typeface="Arial"/>
              <a:buNone/>
            </a:pPr>
            <a:r>
              <a:rPr b="1" lang="en-US" sz="4000">
                <a:solidFill>
                  <a:srgbClr val="C00000"/>
                </a:solidFill>
              </a:rPr>
              <a:t>12. </a:t>
            </a:r>
            <a:br>
              <a:rPr b="1" lang="en-US" sz="4000">
                <a:solidFill>
                  <a:srgbClr val="C00000"/>
                </a:solidFill>
              </a:rPr>
            </a:br>
            <a:br>
              <a:rPr b="1" lang="en-US" sz="4000">
                <a:solidFill>
                  <a:srgbClr val="C00000"/>
                </a:solidFill>
              </a:rPr>
            </a:br>
            <a:r>
              <a:rPr b="1" lang="en-US" sz="4000">
                <a:solidFill>
                  <a:srgbClr val="C00000"/>
                </a:solidFill>
              </a:rPr>
              <a:t>श्रुताध्दि प्रञोपजायते  (१.५.१६)</a:t>
            </a:r>
            <a:br>
              <a:rPr b="1" lang="en-US" sz="4000">
                <a:solidFill>
                  <a:srgbClr val="C00000"/>
                </a:solidFill>
              </a:rPr>
            </a:br>
            <a:br>
              <a:rPr b="1" lang="en-US" sz="4000">
                <a:solidFill>
                  <a:srgbClr val="C00000"/>
                </a:solidFill>
              </a:rPr>
            </a:br>
            <a:r>
              <a:rPr b="1" lang="en-US" sz="4000">
                <a:solidFill>
                  <a:srgbClr val="C00000"/>
                </a:solidFill>
              </a:rPr>
              <a:t>“Continuous study ensures a trained intellect”</a:t>
            </a:r>
            <a:br>
              <a:rPr b="1" lang="en-US" sz="4000">
                <a:solidFill>
                  <a:srgbClr val="C00000"/>
                </a:solidFill>
              </a:rPr>
            </a:br>
            <a:br>
              <a:rPr b="1" lang="en-US" sz="4000">
                <a:solidFill>
                  <a:srgbClr val="C00000"/>
                </a:solidFill>
              </a:rPr>
            </a:br>
            <a:r>
              <a:rPr b="1" lang="en-US" sz="4000">
                <a:solidFill>
                  <a:srgbClr val="C00000"/>
                </a:solidFill>
              </a:rPr>
              <a:t>⁃A leader should study continuously. He has to be a life long learner. By regular study one becomes intelligent and brilliant</a:t>
            </a:r>
            <a:endParaRPr b="1" sz="400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4"/>
          <p:cNvSpPr txBox="1"/>
          <p:nvPr>
            <p:ph type="ctrTitle"/>
          </p:nvPr>
        </p:nvSpPr>
        <p:spPr>
          <a:xfrm>
            <a:off x="221940" y="-106531"/>
            <a:ext cx="11123721" cy="569058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000"/>
              <a:buFont typeface="Arial"/>
              <a:buNone/>
            </a:pPr>
            <a:r>
              <a:rPr b="1" lang="en-US" sz="4000">
                <a:solidFill>
                  <a:srgbClr val="002060"/>
                </a:solidFill>
              </a:rPr>
              <a:t>13. </a:t>
            </a:r>
            <a:br>
              <a:rPr b="1" lang="en-US" sz="4000">
                <a:solidFill>
                  <a:srgbClr val="002060"/>
                </a:solidFill>
              </a:rPr>
            </a:br>
            <a:br>
              <a:rPr b="1" lang="en-US" sz="4000">
                <a:solidFill>
                  <a:srgbClr val="002060"/>
                </a:solidFill>
              </a:rPr>
            </a:br>
            <a:r>
              <a:rPr b="1" lang="en-US" sz="4000">
                <a:solidFill>
                  <a:srgbClr val="002060"/>
                </a:solidFill>
              </a:rPr>
              <a:t>प्रञाया योगो योगागदात्मवत्तेति (१.५.१६)</a:t>
            </a:r>
            <a:br>
              <a:rPr b="1" lang="en-US" sz="4000">
                <a:solidFill>
                  <a:srgbClr val="002060"/>
                </a:solidFill>
              </a:rPr>
            </a:br>
            <a:br>
              <a:rPr b="1" lang="en-US" sz="4000">
                <a:solidFill>
                  <a:srgbClr val="002060"/>
                </a:solidFill>
              </a:rPr>
            </a:br>
            <a:r>
              <a:rPr b="1" lang="en-US" sz="4000">
                <a:solidFill>
                  <a:srgbClr val="002060"/>
                </a:solidFill>
              </a:rPr>
              <a:t>“from intellect (comes) practical application”</a:t>
            </a:r>
            <a:br>
              <a:rPr b="1" lang="en-US" sz="4000">
                <a:solidFill>
                  <a:srgbClr val="002060"/>
                </a:solidFill>
              </a:rPr>
            </a:br>
            <a:br>
              <a:rPr b="1" lang="en-US" sz="4000">
                <a:solidFill>
                  <a:srgbClr val="002060"/>
                </a:solidFill>
              </a:rPr>
            </a:br>
            <a:r>
              <a:rPr b="1" lang="en-US" sz="4000">
                <a:solidFill>
                  <a:srgbClr val="002060"/>
                </a:solidFill>
              </a:rPr>
              <a:t>⁃If you are intelligent you should apply ideas practically. Leadership is about intelligent execution </a:t>
            </a:r>
            <a:endParaRPr b="1" sz="400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 p14:dur="1600">
    <p:blinds dir="vert"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5"/>
          <p:cNvSpPr txBox="1"/>
          <p:nvPr>
            <p:ph type="ctrTitle"/>
          </p:nvPr>
        </p:nvSpPr>
        <p:spPr>
          <a:xfrm>
            <a:off x="230818" y="1167415"/>
            <a:ext cx="11123721" cy="569058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E1C"/>
              </a:buClr>
              <a:buSzPts val="4000"/>
              <a:buFont typeface="Arial"/>
              <a:buNone/>
            </a:pPr>
            <a:r>
              <a:rPr b="1" lang="en-US" sz="4000">
                <a:solidFill>
                  <a:srgbClr val="003E1C"/>
                </a:solidFill>
              </a:rPr>
              <a:t>14.</a:t>
            </a: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003E1C"/>
                </a:solidFill>
              </a:rPr>
              <a:t>विधानां सामर्थ्यम् ॥ (१.५.१६)</a:t>
            </a: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003E1C"/>
                </a:solidFill>
              </a:rPr>
              <a:t>“From practical application (results) self- possession”</a:t>
            </a: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003E1C"/>
                </a:solidFill>
              </a:rPr>
              <a:t>⁃When a leader applies ideas practically and succeeds, there is a sense of satisfaction and contentment  </a:t>
            </a: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2060"/>
                </a:solidFill>
              </a:rPr>
            </a:br>
            <a:endParaRPr b="1" sz="4000">
              <a:solidFill>
                <a:srgbClr val="002060"/>
              </a:solidFill>
            </a:endParaRPr>
          </a:p>
        </p:txBody>
      </p:sp>
    </p:spTree>
  </p:cSld>
  <p:clrMapOvr>
    <a:masterClrMapping/>
  </p:clrMapOvr>
  <mc:AlternateContent>
    <mc:Choice Requires="p14">
      <p:transition spd="slow" p14:dur="800">
        <p14:flythrough dir="out"/>
      </p:transition>
    </mc:Choice>
    <mc:Fallback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6"/>
          <p:cNvSpPr txBox="1"/>
          <p:nvPr>
            <p:ph type="ctrTitle"/>
          </p:nvPr>
        </p:nvSpPr>
        <p:spPr>
          <a:xfrm>
            <a:off x="248573" y="284086"/>
            <a:ext cx="11123721" cy="63120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Arial"/>
              <a:buNone/>
            </a:pPr>
            <a:r>
              <a:rPr b="1" lang="en-US" sz="4000">
                <a:solidFill>
                  <a:srgbClr val="FF0000"/>
                </a:solidFill>
              </a:rPr>
              <a:t>15.</a:t>
            </a:r>
            <a:br>
              <a:rPr b="1" lang="en-US" sz="4000">
                <a:solidFill>
                  <a:srgbClr val="FF0000"/>
                </a:solidFill>
              </a:rPr>
            </a:br>
            <a:br>
              <a:rPr b="1" lang="en-US" sz="4000">
                <a:solidFill>
                  <a:srgbClr val="FF0000"/>
                </a:solidFill>
              </a:rPr>
            </a:br>
            <a:r>
              <a:rPr b="1" lang="en-US" sz="4000">
                <a:solidFill>
                  <a:srgbClr val="FF0000"/>
                </a:solidFill>
              </a:rPr>
              <a:t>स्वाम्यमात्यजनपददुगर्कोशदण्डिमत्रािण प्रकृ तयः (६.१.१)</a:t>
            </a:r>
            <a:br>
              <a:rPr b="1" lang="en-US" sz="4000">
                <a:solidFill>
                  <a:srgbClr val="FF0000"/>
                </a:solidFill>
              </a:rPr>
            </a:br>
            <a:br>
              <a:rPr b="1" lang="en-US" sz="4000">
                <a:solidFill>
                  <a:srgbClr val="FF0000"/>
                </a:solidFill>
              </a:rPr>
            </a:br>
            <a:r>
              <a:rPr b="1" lang="en-US" sz="4000">
                <a:solidFill>
                  <a:srgbClr val="FF0000"/>
                </a:solidFill>
              </a:rPr>
              <a:t>“The King, The Minister, The Country, The Fortified City, The Treasury, The Army and The Ally are the constituent elements of a kingdom”</a:t>
            </a:r>
            <a:br>
              <a:rPr b="1" lang="en-US" sz="4000">
                <a:solidFill>
                  <a:srgbClr val="FF0000"/>
                </a:solidFill>
              </a:rPr>
            </a:br>
            <a:br>
              <a:rPr b="1" lang="en-US" sz="4000">
                <a:solidFill>
                  <a:srgbClr val="002060"/>
                </a:solidFill>
              </a:rPr>
            </a:br>
            <a:endParaRPr b="1" sz="400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7"/>
          <p:cNvSpPr txBox="1"/>
          <p:nvPr>
            <p:ph type="ctrTitle"/>
          </p:nvPr>
        </p:nvSpPr>
        <p:spPr>
          <a:xfrm>
            <a:off x="248573" y="-115410"/>
            <a:ext cx="11123721" cy="639192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Arial"/>
              <a:buNone/>
            </a:pPr>
            <a:r>
              <a:rPr b="1" lang="en-US" sz="4000">
                <a:solidFill>
                  <a:srgbClr val="FF0000"/>
                </a:solidFill>
              </a:rPr>
              <a:t>                                        </a:t>
            </a:r>
            <a:r>
              <a:rPr b="1" lang="en-US" sz="4000">
                <a:solidFill>
                  <a:srgbClr val="000099"/>
                </a:solidFill>
              </a:rPr>
              <a:t>16.</a:t>
            </a:r>
            <a:br>
              <a:rPr b="1" lang="en-US" sz="4000">
                <a:solidFill>
                  <a:srgbClr val="FF0000"/>
                </a:solidFill>
              </a:rPr>
            </a:br>
            <a:br>
              <a:rPr b="1" lang="en-US" sz="4000">
                <a:solidFill>
                  <a:srgbClr val="FF0000"/>
                </a:solidFill>
              </a:rPr>
            </a:br>
            <a:r>
              <a:rPr b="1" lang="en-US" sz="4000">
                <a:solidFill>
                  <a:srgbClr val="FF0000"/>
                </a:solidFill>
              </a:rPr>
              <a:t>             Qualities of a SWAMI (The Leader)</a:t>
            </a:r>
            <a:br>
              <a:rPr b="1" lang="en-US" sz="4000">
                <a:solidFill>
                  <a:srgbClr val="FF0000"/>
                </a:solidFill>
              </a:rPr>
            </a:br>
            <a:r>
              <a:rPr b="1" lang="en-US" sz="4000">
                <a:solidFill>
                  <a:srgbClr val="003E1C"/>
                </a:solidFill>
              </a:rPr>
              <a:t>                      </a:t>
            </a:r>
            <a:r>
              <a:rPr b="1" lang="en-US" sz="4000">
                <a:solidFill>
                  <a:srgbClr val="000099"/>
                </a:solidFill>
              </a:rPr>
              <a:t>•Intelligent and dynamic</a:t>
            </a:r>
            <a:br>
              <a:rPr b="1" lang="en-US" sz="4000">
                <a:solidFill>
                  <a:srgbClr val="000099"/>
                </a:solidFill>
              </a:rPr>
            </a:br>
            <a:r>
              <a:rPr b="1" lang="en-US" sz="4000">
                <a:solidFill>
                  <a:srgbClr val="000099"/>
                </a:solidFill>
              </a:rPr>
              <a:t>                      •Given to seeing elders</a:t>
            </a:r>
            <a:br>
              <a:rPr b="1" lang="en-US" sz="4000">
                <a:solidFill>
                  <a:srgbClr val="000099"/>
                </a:solidFill>
              </a:rPr>
            </a:br>
            <a:r>
              <a:rPr b="1" lang="en-US" sz="4000">
                <a:solidFill>
                  <a:srgbClr val="000099"/>
                </a:solidFill>
              </a:rPr>
              <a:t>                      •Truthful in speech</a:t>
            </a:r>
            <a:br>
              <a:rPr b="1" lang="en-US" sz="4000">
                <a:solidFill>
                  <a:srgbClr val="000099"/>
                </a:solidFill>
              </a:rPr>
            </a:br>
            <a:r>
              <a:rPr b="1" lang="en-US" sz="4000">
                <a:solidFill>
                  <a:srgbClr val="000099"/>
                </a:solidFill>
              </a:rPr>
              <a:t>                      •Not breaking promise</a:t>
            </a:r>
            <a:br>
              <a:rPr b="1" lang="en-US" sz="4000">
                <a:solidFill>
                  <a:srgbClr val="000099"/>
                </a:solidFill>
              </a:rPr>
            </a:br>
            <a:r>
              <a:rPr b="1" lang="en-US" sz="4000">
                <a:solidFill>
                  <a:srgbClr val="000099"/>
                </a:solidFill>
              </a:rPr>
              <a:t>                      •Grateful</a:t>
            </a:r>
            <a:br>
              <a:rPr b="1" lang="en-US" sz="4000">
                <a:solidFill>
                  <a:srgbClr val="000099"/>
                </a:solidFill>
              </a:rPr>
            </a:br>
            <a:r>
              <a:rPr b="1" lang="en-US" sz="4000">
                <a:solidFill>
                  <a:srgbClr val="000099"/>
                </a:solidFill>
              </a:rPr>
              <a:t>                      •Desirous of training</a:t>
            </a:r>
            <a:br>
              <a:rPr b="1" lang="en-US" sz="4000">
                <a:solidFill>
                  <a:srgbClr val="000099"/>
                </a:solidFill>
              </a:rPr>
            </a:br>
            <a:r>
              <a:rPr b="1" lang="en-US" sz="4000">
                <a:solidFill>
                  <a:srgbClr val="000099"/>
                </a:solidFill>
              </a:rPr>
              <a:t>                      •Easily approachable (6.1.3)</a:t>
            </a:r>
            <a:br>
              <a:rPr b="1" lang="en-US" sz="4000">
                <a:solidFill>
                  <a:srgbClr val="000099"/>
                </a:solidFill>
              </a:rPr>
            </a:br>
            <a:endParaRPr b="1" sz="4000">
              <a:solidFill>
                <a:srgbClr val="000099"/>
              </a:solidFill>
            </a:endParaRPr>
          </a:p>
        </p:txBody>
      </p:sp>
    </p:spTree>
  </p:cSld>
  <p:clrMapOvr>
    <a:masterClrMapping/>
  </p:clrMapOvr>
  <p:transition spd="slow">
    <p:comb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8"/>
          <p:cNvSpPr txBox="1"/>
          <p:nvPr>
            <p:ph type="ctrTitle"/>
          </p:nvPr>
        </p:nvSpPr>
        <p:spPr>
          <a:xfrm>
            <a:off x="534139" y="781235"/>
            <a:ext cx="11123721" cy="403934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Arial"/>
              <a:buNone/>
            </a:pPr>
            <a:r>
              <a:rPr b="1" lang="en-US" sz="4000">
                <a:solidFill>
                  <a:srgbClr val="FF0000"/>
                </a:solidFill>
              </a:rPr>
              <a:t> </a:t>
            </a:r>
            <a:r>
              <a:rPr b="1" lang="en-US" sz="4000">
                <a:solidFill>
                  <a:srgbClr val="B40085"/>
                </a:solidFill>
              </a:rPr>
              <a:t>17.</a:t>
            </a:r>
            <a:br>
              <a:rPr b="1" lang="en-US" sz="4000">
                <a:solidFill>
                  <a:srgbClr val="B40085"/>
                </a:solidFill>
              </a:rPr>
            </a:br>
            <a:br>
              <a:rPr b="1" lang="en-US" sz="4000">
                <a:solidFill>
                  <a:srgbClr val="B40085"/>
                </a:solidFill>
              </a:rPr>
            </a:br>
            <a:r>
              <a:rPr b="1" lang="en-US" sz="4000">
                <a:solidFill>
                  <a:srgbClr val="B40085"/>
                </a:solidFill>
              </a:rPr>
              <a:t>         सहायसाध्यं राजत्वं चक्रमे कं न वर्तते ।(१.७.९)</a:t>
            </a:r>
            <a:br>
              <a:rPr b="1" lang="en-US" sz="4000">
                <a:solidFill>
                  <a:srgbClr val="B40085"/>
                </a:solidFill>
              </a:rPr>
            </a:br>
            <a:br>
              <a:rPr b="1" lang="en-US" sz="4000">
                <a:solidFill>
                  <a:srgbClr val="B40085"/>
                </a:solidFill>
              </a:rPr>
            </a:br>
            <a:r>
              <a:rPr b="1" lang="en-US" sz="4000">
                <a:solidFill>
                  <a:srgbClr val="B40085"/>
                </a:solidFill>
              </a:rPr>
              <a:t>“Leadership can be successfully carried out (only) with the help of associates. One wheel alone does not turn”</a:t>
            </a:r>
            <a:endParaRPr b="1" sz="4000">
              <a:solidFill>
                <a:srgbClr val="B40085"/>
              </a:solidFill>
            </a:endParaRPr>
          </a:p>
        </p:txBody>
      </p:sp>
    </p:spTree>
  </p:cSld>
  <p:clrMapOvr>
    <a:masterClrMapping/>
  </p:clrMapOvr>
  <p:transition spd="slow">
    <p:comb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9"/>
          <p:cNvSpPr txBox="1"/>
          <p:nvPr>
            <p:ph type="ctrTitle"/>
          </p:nvPr>
        </p:nvSpPr>
        <p:spPr>
          <a:xfrm>
            <a:off x="534139" y="781235"/>
            <a:ext cx="11123721" cy="403934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Arial"/>
              <a:buNone/>
            </a:pPr>
            <a:r>
              <a:rPr b="1" lang="en-US" sz="4000">
                <a:solidFill>
                  <a:srgbClr val="FF0000"/>
                </a:solidFill>
              </a:rPr>
              <a:t> </a:t>
            </a:r>
            <a:r>
              <a:rPr b="1" lang="en-US" sz="4000">
                <a:solidFill>
                  <a:srgbClr val="003E1C"/>
                </a:solidFill>
              </a:rPr>
              <a:t>18.</a:t>
            </a: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003E1C"/>
                </a:solidFill>
              </a:rPr>
              <a:t>सहायसाध्यं राजत्वं चक्रमे कं न वर्तते ।(१.७.९)</a:t>
            </a: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003E1C"/>
                </a:solidFill>
              </a:rPr>
              <a:t>“Leadership can be successfully carried out (only) with the help of associates. One wheel alone does not turn”</a:t>
            </a:r>
            <a:endParaRPr b="1" sz="4000">
              <a:solidFill>
                <a:srgbClr val="003E1C"/>
              </a:solidFill>
            </a:endParaRPr>
          </a:p>
        </p:txBody>
      </p:sp>
    </p:spTree>
  </p:cSld>
  <p:clrMapOvr>
    <a:masterClrMapping/>
  </p:clrMapOvr>
  <mc:AlternateContent>
    <mc:Choice Requires="p14">
      <p:transition spd="slow" p14:dur="2000">
        <p14:ferris dir="l"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"/>
          <p:cNvSpPr txBox="1"/>
          <p:nvPr>
            <p:ph type="ctrTitle"/>
          </p:nvPr>
        </p:nvSpPr>
        <p:spPr>
          <a:xfrm>
            <a:off x="485311" y="257453"/>
            <a:ext cx="10753820" cy="51579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4000"/>
              <a:buFont typeface="Arial"/>
              <a:buNone/>
            </a:pPr>
            <a:br>
              <a:rPr b="1" lang="en-US" sz="4000">
                <a:solidFill>
                  <a:srgbClr val="00B050"/>
                </a:solidFill>
              </a:rPr>
            </a:br>
            <a:br>
              <a:rPr b="1" lang="en-US" sz="4000">
                <a:solidFill>
                  <a:srgbClr val="00B050"/>
                </a:solidFill>
              </a:rPr>
            </a:br>
            <a:br>
              <a:rPr b="1" lang="en-US" sz="4000">
                <a:solidFill>
                  <a:srgbClr val="00B050"/>
                </a:solidFill>
              </a:rPr>
            </a:br>
            <a:r>
              <a:rPr b="1" lang="en-US" sz="4000">
                <a:solidFill>
                  <a:srgbClr val="FF0000"/>
                </a:solidFill>
              </a:rPr>
              <a:t>1.</a:t>
            </a:r>
            <a:br>
              <a:rPr b="1" lang="en-US" sz="4000">
                <a:solidFill>
                  <a:srgbClr val="00B050"/>
                </a:solidFill>
              </a:rPr>
            </a:br>
            <a:br>
              <a:rPr b="1" lang="en-US" sz="4000">
                <a:solidFill>
                  <a:srgbClr val="FF0000"/>
                </a:solidFill>
              </a:rPr>
            </a:br>
            <a:r>
              <a:rPr b="1" lang="en-US" sz="4000">
                <a:solidFill>
                  <a:srgbClr val="FF0000"/>
                </a:solidFill>
              </a:rPr>
              <a:t>प्रजासुखे सुखं राज्ञः प्रजानां तु हिते हितम् ।</a:t>
            </a:r>
            <a:br>
              <a:rPr b="1" lang="en-US" sz="4000">
                <a:solidFill>
                  <a:srgbClr val="FF0000"/>
                </a:solidFill>
              </a:rPr>
            </a:br>
            <a:r>
              <a:rPr b="1" lang="en-US" sz="4000">
                <a:solidFill>
                  <a:srgbClr val="FF0000"/>
                </a:solidFill>
              </a:rPr>
              <a:t>नात्मप्रियं हितं राज्ञः प्रजानां तु प्रियं हितम् ॥</a:t>
            </a:r>
            <a:br>
              <a:rPr b="1" lang="en-US" sz="4000">
                <a:solidFill>
                  <a:srgbClr val="FF0000"/>
                </a:solidFill>
              </a:rPr>
            </a:br>
            <a:br>
              <a:rPr b="1" lang="en-US" sz="4000">
                <a:solidFill>
                  <a:srgbClr val="FF0000"/>
                </a:solidFill>
              </a:rPr>
            </a:br>
            <a:br>
              <a:rPr b="1" lang="en-US" sz="4000">
                <a:solidFill>
                  <a:srgbClr val="FF0000"/>
                </a:solidFill>
              </a:rPr>
            </a:br>
            <a:r>
              <a:rPr b="1" lang="en-US" sz="4000">
                <a:solidFill>
                  <a:srgbClr val="FF0000"/>
                </a:solidFill>
              </a:rPr>
              <a:t>“In the happiness of the subjects lies the benefit of the king and in what is beneficial to the subjects is his own benefit” (1.19.34)</a:t>
            </a:r>
            <a:endParaRPr/>
          </a:p>
        </p:txBody>
      </p:sp>
    </p:spTree>
  </p:cSld>
  <p:clrMapOvr>
    <a:masterClrMapping/>
  </p:clrMapOvr>
  <p:transition spd="slow">
    <p:push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0"/>
          <p:cNvSpPr txBox="1"/>
          <p:nvPr>
            <p:ph type="ctrTitle"/>
          </p:nvPr>
        </p:nvSpPr>
        <p:spPr>
          <a:xfrm>
            <a:off x="0" y="781234"/>
            <a:ext cx="12191999" cy="501588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Arial"/>
              <a:buNone/>
            </a:pPr>
            <a:r>
              <a:rPr b="1" lang="en-US" sz="4000">
                <a:solidFill>
                  <a:srgbClr val="FF0000"/>
                </a:solidFill>
              </a:rPr>
              <a:t> </a:t>
            </a:r>
            <a:r>
              <a:rPr b="1" lang="en-US" sz="4000">
                <a:solidFill>
                  <a:srgbClr val="C00000"/>
                </a:solidFill>
              </a:rPr>
              <a:t>19.</a:t>
            </a:r>
            <a:br>
              <a:rPr b="1" lang="en-US" sz="4000">
                <a:solidFill>
                  <a:srgbClr val="C00000"/>
                </a:solidFill>
              </a:rPr>
            </a:br>
            <a:br>
              <a:rPr b="1" lang="en-US" sz="4000">
                <a:solidFill>
                  <a:srgbClr val="C00000"/>
                </a:solidFill>
              </a:rPr>
            </a:br>
            <a:r>
              <a:rPr b="1" lang="en-US" sz="4000">
                <a:solidFill>
                  <a:srgbClr val="C00000"/>
                </a:solidFill>
              </a:rPr>
              <a:t>अभिरूपं च कर्मफलमौपायनिकं च लाभं                      पितुरुपनाययेत् ॥(१.१८.४)</a:t>
            </a:r>
            <a:br>
              <a:rPr b="1" lang="en-US" sz="4000">
                <a:solidFill>
                  <a:srgbClr val="C00000"/>
                </a:solidFill>
              </a:rPr>
            </a:br>
            <a:br>
              <a:rPr b="1" lang="en-US" sz="4000">
                <a:solidFill>
                  <a:srgbClr val="C00000"/>
                </a:solidFill>
              </a:rPr>
            </a:br>
            <a:r>
              <a:rPr b="1" lang="en-US" sz="4000">
                <a:solidFill>
                  <a:srgbClr val="C00000"/>
                </a:solidFill>
              </a:rPr>
              <a:t>“Under the supervision of the officer, he should carry out the task assigned with special zest”</a:t>
            </a:r>
            <a:br>
              <a:rPr b="1" lang="en-US" sz="4000">
                <a:solidFill>
                  <a:srgbClr val="C00000"/>
                </a:solidFill>
              </a:rPr>
            </a:br>
            <a:br>
              <a:rPr b="1" lang="en-US" sz="4000">
                <a:solidFill>
                  <a:srgbClr val="C00000"/>
                </a:solidFill>
              </a:rPr>
            </a:br>
            <a:r>
              <a:rPr b="1" lang="en-US" sz="4000">
                <a:solidFill>
                  <a:srgbClr val="C00000"/>
                </a:solidFill>
              </a:rPr>
              <a:t>⁃The minister (manager) should work with enthusiasm along with the king (leader)</a:t>
            </a:r>
            <a:endParaRPr b="1" sz="4000">
              <a:solidFill>
                <a:srgbClr val="C00000"/>
              </a:solidFill>
            </a:endParaRPr>
          </a:p>
        </p:txBody>
      </p:sp>
    </p:spTree>
  </p:cSld>
  <p:clrMapOvr>
    <a:masterClrMapping/>
  </p:clrMapOvr>
  <mc:AlternateContent>
    <mc:Choice Requires="p14">
      <p:transition spd="slow" p14:dur="2000">
        <p14:prism dir="l"/>
      </p:transition>
    </mc:Choice>
    <mc:Fallback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1"/>
          <p:cNvSpPr txBox="1"/>
          <p:nvPr>
            <p:ph type="ctrTitle"/>
          </p:nvPr>
        </p:nvSpPr>
        <p:spPr>
          <a:xfrm>
            <a:off x="1" y="337351"/>
            <a:ext cx="12191999" cy="630314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Arial"/>
              <a:buNone/>
            </a:pPr>
            <a:r>
              <a:rPr b="1" lang="en-US" sz="4000">
                <a:solidFill>
                  <a:srgbClr val="FF0000"/>
                </a:solidFill>
              </a:rPr>
              <a:t> </a:t>
            </a:r>
            <a:r>
              <a:rPr b="1" lang="en-US" sz="4000">
                <a:solidFill>
                  <a:srgbClr val="002060"/>
                </a:solidFill>
              </a:rPr>
              <a:t>20.</a:t>
            </a:r>
            <a:br>
              <a:rPr b="1" lang="en-US" sz="4000">
                <a:solidFill>
                  <a:srgbClr val="002060"/>
                </a:solidFill>
              </a:rPr>
            </a:br>
            <a:br>
              <a:rPr b="1" lang="en-US" sz="4000">
                <a:solidFill>
                  <a:srgbClr val="002060"/>
                </a:solidFill>
              </a:rPr>
            </a:br>
            <a:r>
              <a:rPr b="1" lang="en-US" sz="4000">
                <a:solidFill>
                  <a:srgbClr val="002060"/>
                </a:solidFill>
              </a:rPr>
              <a:t>सर्वहितमेकस्य ब्रुवतः कुर्युराज्ञाम् ॥(३.१०.३९)</a:t>
            </a:r>
            <a:br>
              <a:rPr b="1" lang="en-US" sz="4000">
                <a:solidFill>
                  <a:srgbClr val="002060"/>
                </a:solidFill>
              </a:rPr>
            </a:br>
            <a:br>
              <a:rPr b="1" lang="en-US" sz="4000">
                <a:solidFill>
                  <a:srgbClr val="002060"/>
                </a:solidFill>
              </a:rPr>
            </a:br>
            <a:r>
              <a:rPr b="1" lang="en-US" sz="4000">
                <a:solidFill>
                  <a:srgbClr val="002060"/>
                </a:solidFill>
              </a:rPr>
              <a:t> “They shall obey the orders of one (leader) who proposes what is beneficial to all”</a:t>
            </a:r>
            <a:br>
              <a:rPr b="1" lang="en-US" sz="4000">
                <a:solidFill>
                  <a:srgbClr val="002060"/>
                </a:solidFill>
              </a:rPr>
            </a:br>
            <a:br>
              <a:rPr b="1" lang="en-US" sz="4000">
                <a:solidFill>
                  <a:srgbClr val="002060"/>
                </a:solidFill>
              </a:rPr>
            </a:br>
            <a:r>
              <a:rPr b="1" lang="en-US" sz="4000">
                <a:solidFill>
                  <a:srgbClr val="002060"/>
                </a:solidFill>
              </a:rPr>
              <a:t>⁃People shall listen to the leader who works towards the benefit of the people </a:t>
            </a:r>
            <a:br>
              <a:rPr b="1" lang="en-US" sz="4000">
                <a:solidFill>
                  <a:srgbClr val="C00000"/>
                </a:solidFill>
              </a:rPr>
            </a:br>
            <a:br>
              <a:rPr b="1" lang="en-US" sz="4000">
                <a:solidFill>
                  <a:srgbClr val="C00000"/>
                </a:solidFill>
              </a:rPr>
            </a:br>
            <a:endParaRPr b="1" sz="4000">
              <a:solidFill>
                <a:srgbClr val="003E1C"/>
              </a:solidFill>
            </a:endParaRPr>
          </a:p>
        </p:txBody>
      </p:sp>
    </p:spTree>
  </p:cSld>
  <p:clrMapOvr>
    <a:masterClrMapping/>
  </p:clrMapOvr>
  <p:transition spd="slow">
    <p:push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2"/>
          <p:cNvSpPr txBox="1"/>
          <p:nvPr>
            <p:ph type="ctrTitle"/>
          </p:nvPr>
        </p:nvSpPr>
        <p:spPr>
          <a:xfrm>
            <a:off x="1" y="337351"/>
            <a:ext cx="12191999" cy="630314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C0099"/>
              </a:buClr>
              <a:buSzPts val="4000"/>
              <a:buFont typeface="Arial"/>
              <a:buNone/>
            </a:pPr>
            <a:r>
              <a:rPr b="1" lang="en-US" sz="4000">
                <a:solidFill>
                  <a:srgbClr val="CC0099"/>
                </a:solidFill>
              </a:rPr>
              <a:t> 21.</a:t>
            </a:r>
            <a:br>
              <a:rPr b="1" lang="en-US" sz="4000">
                <a:solidFill>
                  <a:srgbClr val="CC0099"/>
                </a:solidFill>
              </a:rPr>
            </a:br>
            <a:br>
              <a:rPr b="1" lang="en-US" sz="4000">
                <a:solidFill>
                  <a:srgbClr val="CC0099"/>
                </a:solidFill>
              </a:rPr>
            </a:br>
            <a:r>
              <a:rPr b="1" lang="en-US" sz="4000">
                <a:solidFill>
                  <a:srgbClr val="CC0099"/>
                </a:solidFill>
              </a:rPr>
              <a:t>सर्वमात्ययिकं कार्यं शृणुयान्नातिपातयेत् (१.१९.३०) </a:t>
            </a:r>
            <a:br>
              <a:rPr b="1" lang="en-US" sz="4000">
                <a:solidFill>
                  <a:srgbClr val="CC0099"/>
                </a:solidFill>
              </a:rPr>
            </a:br>
            <a:br>
              <a:rPr b="1" lang="en-US" sz="4000">
                <a:solidFill>
                  <a:srgbClr val="CC0099"/>
                </a:solidFill>
              </a:rPr>
            </a:br>
            <a:r>
              <a:rPr b="1" lang="en-US" sz="4000">
                <a:solidFill>
                  <a:srgbClr val="CC0099"/>
                </a:solidFill>
              </a:rPr>
              <a:t>“He (The Leader) should hear (at once) every urgent matter, (and) not put it off”</a:t>
            </a:r>
            <a:br>
              <a:rPr b="1" lang="en-US" sz="4000">
                <a:solidFill>
                  <a:srgbClr val="CC0099"/>
                </a:solidFill>
              </a:rPr>
            </a:br>
            <a:br>
              <a:rPr b="1" lang="en-US" sz="4000">
                <a:solidFill>
                  <a:srgbClr val="CC0099"/>
                </a:solidFill>
              </a:rPr>
            </a:br>
            <a:r>
              <a:rPr b="1" lang="en-US" sz="4000">
                <a:solidFill>
                  <a:srgbClr val="CC0099"/>
                </a:solidFill>
              </a:rPr>
              <a:t>⁃Leaders should be good listeners. And they should be quick decisions makers.</a:t>
            </a:r>
            <a:br>
              <a:rPr b="1" lang="en-US" sz="4000">
                <a:solidFill>
                  <a:srgbClr val="CC0099"/>
                </a:solidFill>
              </a:rPr>
            </a:br>
            <a:br>
              <a:rPr b="1" lang="en-US" sz="4000">
                <a:solidFill>
                  <a:srgbClr val="CC0099"/>
                </a:solidFill>
              </a:rPr>
            </a:br>
            <a:endParaRPr b="1" sz="4000">
              <a:solidFill>
                <a:srgbClr val="CC0099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3"/>
          <p:cNvSpPr txBox="1"/>
          <p:nvPr>
            <p:ph type="ctrTitle"/>
          </p:nvPr>
        </p:nvSpPr>
        <p:spPr>
          <a:xfrm>
            <a:off x="1" y="337351"/>
            <a:ext cx="12191999" cy="630314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E1C"/>
              </a:buClr>
              <a:buSzPts val="4000"/>
              <a:buFont typeface="Arial"/>
              <a:buNone/>
            </a:pPr>
            <a:r>
              <a:rPr b="1" lang="en-US" sz="4000">
                <a:solidFill>
                  <a:srgbClr val="003E1C"/>
                </a:solidFill>
              </a:rPr>
              <a:t> 22.</a:t>
            </a: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003E1C"/>
                </a:solidFill>
              </a:rPr>
              <a:t>कृच्छ्रसाध्यमतिक्रान्तमसाध्यं वाऽअपि जायते ॥</a:t>
            </a: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003E1C"/>
                </a:solidFill>
              </a:rPr>
              <a:t>“An (affair) postponed becomes difficult to settle or even impossible to settle” (1.19.30)</a:t>
            </a: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003E1C"/>
                </a:solidFill>
              </a:rPr>
              <a:t>⁃Procrastination has to be avoided by leaders. Do your work right here and now </a:t>
            </a: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endParaRPr b="1" sz="4000">
              <a:solidFill>
                <a:srgbClr val="003E1C"/>
              </a:solidFill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14:window dir="vert"/>
      </p:transition>
    </mc:Choice>
    <mc:Fallback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4"/>
          <p:cNvSpPr txBox="1"/>
          <p:nvPr>
            <p:ph type="ctrTitle"/>
          </p:nvPr>
        </p:nvSpPr>
        <p:spPr>
          <a:xfrm>
            <a:off x="1" y="337351"/>
            <a:ext cx="12191999" cy="630314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E1C"/>
              </a:buClr>
              <a:buSzPts val="4000"/>
              <a:buFont typeface="Arial"/>
              <a:buNone/>
            </a:pPr>
            <a:r>
              <a:rPr b="1" lang="en-US" sz="4000">
                <a:solidFill>
                  <a:srgbClr val="003E1C"/>
                </a:solidFill>
              </a:rPr>
              <a:t> </a:t>
            </a:r>
            <a:r>
              <a:rPr b="1" lang="en-US" sz="4000">
                <a:solidFill>
                  <a:srgbClr val="FF0000"/>
                </a:solidFill>
              </a:rPr>
              <a:t>23.</a:t>
            </a:r>
            <a:br>
              <a:rPr b="1" lang="en-US" sz="4000">
                <a:solidFill>
                  <a:srgbClr val="FF0000"/>
                </a:solidFill>
              </a:rPr>
            </a:br>
            <a:br>
              <a:rPr b="1" lang="en-US" sz="4000">
                <a:solidFill>
                  <a:srgbClr val="FF0000"/>
                </a:solidFill>
              </a:rPr>
            </a:br>
            <a:r>
              <a:rPr b="1" lang="en-US" sz="4000">
                <a:solidFill>
                  <a:srgbClr val="FF0000"/>
                </a:solidFill>
              </a:rPr>
              <a:t>कर्मणामारम्भोपाय : (१.१५.४२)</a:t>
            </a:r>
            <a:br>
              <a:rPr b="1" lang="en-US" sz="4000">
                <a:solidFill>
                  <a:srgbClr val="FF0000"/>
                </a:solidFill>
              </a:rPr>
            </a:br>
            <a:br>
              <a:rPr b="1" lang="en-US" sz="4000">
                <a:solidFill>
                  <a:srgbClr val="FF0000"/>
                </a:solidFill>
              </a:rPr>
            </a:br>
            <a:r>
              <a:rPr b="1" lang="en-US" sz="4000">
                <a:solidFill>
                  <a:srgbClr val="FF0000"/>
                </a:solidFill>
              </a:rPr>
              <a:t>“The means of starting undertakings”</a:t>
            </a:r>
            <a:br>
              <a:rPr b="1" lang="en-US" sz="4000">
                <a:solidFill>
                  <a:srgbClr val="FF0000"/>
                </a:solidFill>
              </a:rPr>
            </a:br>
            <a:br>
              <a:rPr b="1" lang="en-US" sz="4000">
                <a:solidFill>
                  <a:srgbClr val="FF0000"/>
                </a:solidFill>
              </a:rPr>
            </a:br>
            <a:r>
              <a:rPr b="1" lang="en-US" sz="4000">
                <a:solidFill>
                  <a:srgbClr val="FF0000"/>
                </a:solidFill>
              </a:rPr>
              <a:t>How to think (1) - Before starting any activity think through the means required. Have a goal and begin with the end in the mind.</a:t>
            </a:r>
            <a:br>
              <a:rPr b="1" lang="en-US" sz="4000">
                <a:solidFill>
                  <a:srgbClr val="FF0000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endParaRPr b="1" sz="4000">
              <a:solidFill>
                <a:srgbClr val="003E1C"/>
              </a:solidFill>
            </a:endParaRPr>
          </a:p>
        </p:txBody>
      </p:sp>
    </p:spTree>
  </p:cSld>
  <p:clrMapOvr>
    <a:masterClrMapping/>
  </p:clrMapOvr>
  <p:transition spd="slow">
    <p:comb/>
  </p:transition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25"/>
          <p:cNvSpPr txBox="1"/>
          <p:nvPr>
            <p:ph type="ctrTitle"/>
          </p:nvPr>
        </p:nvSpPr>
        <p:spPr>
          <a:xfrm>
            <a:off x="1" y="337351"/>
            <a:ext cx="12191999" cy="55662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E1C"/>
              </a:buClr>
              <a:buSzPts val="4000"/>
              <a:buFont typeface="Arial"/>
              <a:buNone/>
            </a:pPr>
            <a:r>
              <a:rPr b="1" lang="en-US" sz="4000">
                <a:solidFill>
                  <a:srgbClr val="003E1C"/>
                </a:solidFill>
              </a:rPr>
              <a:t> </a:t>
            </a:r>
            <a:r>
              <a:rPr b="1" lang="en-US" sz="4000">
                <a:solidFill>
                  <a:srgbClr val="002060"/>
                </a:solidFill>
              </a:rPr>
              <a:t>24.</a:t>
            </a:r>
            <a:br>
              <a:rPr b="1" lang="en-US" sz="4000">
                <a:solidFill>
                  <a:srgbClr val="002060"/>
                </a:solidFill>
              </a:rPr>
            </a:br>
            <a:br>
              <a:rPr b="1" lang="en-US" sz="4000">
                <a:solidFill>
                  <a:srgbClr val="002060"/>
                </a:solidFill>
              </a:rPr>
            </a:br>
            <a:r>
              <a:rPr b="1" lang="en-US" sz="4000">
                <a:solidFill>
                  <a:srgbClr val="002060"/>
                </a:solidFill>
              </a:rPr>
              <a:t>पुरुषद्रव्यसंपद् (१.१५.४२)</a:t>
            </a:r>
            <a:br>
              <a:rPr b="1" lang="en-US" sz="4000">
                <a:solidFill>
                  <a:srgbClr val="002060"/>
                </a:solidFill>
              </a:rPr>
            </a:br>
            <a:br>
              <a:rPr b="1" lang="en-US" sz="4000">
                <a:solidFill>
                  <a:srgbClr val="002060"/>
                </a:solidFill>
              </a:rPr>
            </a:br>
            <a:r>
              <a:rPr b="1" lang="en-US" sz="4000">
                <a:solidFill>
                  <a:srgbClr val="002060"/>
                </a:solidFill>
              </a:rPr>
              <a:t>“The excellence of men and material”</a:t>
            </a:r>
            <a:br>
              <a:rPr b="1" lang="en-US" sz="4000">
                <a:solidFill>
                  <a:srgbClr val="002060"/>
                </a:solidFill>
              </a:rPr>
            </a:br>
            <a:br>
              <a:rPr b="1" lang="en-US" sz="4000">
                <a:solidFill>
                  <a:srgbClr val="002060"/>
                </a:solidFill>
              </a:rPr>
            </a:br>
            <a:r>
              <a:rPr b="1" lang="en-US" sz="4000">
                <a:solidFill>
                  <a:srgbClr val="002060"/>
                </a:solidFill>
              </a:rPr>
              <a:t>How to think (2) - While doing any work think about the resources required. The people and material have to be used optimally</a:t>
            </a:r>
            <a:br>
              <a:rPr b="1" lang="en-US" sz="4000">
                <a:solidFill>
                  <a:srgbClr val="003E1C"/>
                </a:solidFill>
              </a:rPr>
            </a:br>
            <a:endParaRPr b="1" sz="4000">
              <a:solidFill>
                <a:srgbClr val="003E1C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6"/>
          <p:cNvSpPr txBox="1"/>
          <p:nvPr>
            <p:ph type="ctrTitle"/>
          </p:nvPr>
        </p:nvSpPr>
        <p:spPr>
          <a:xfrm>
            <a:off x="88778" y="763480"/>
            <a:ext cx="12191999" cy="55662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E1C"/>
              </a:buClr>
              <a:buSzPts val="4000"/>
              <a:buFont typeface="Arial"/>
              <a:buNone/>
            </a:pPr>
            <a:r>
              <a:rPr b="1" lang="en-US" sz="4000">
                <a:solidFill>
                  <a:srgbClr val="003E1C"/>
                </a:solidFill>
              </a:rPr>
              <a:t> </a:t>
            </a:r>
            <a:r>
              <a:rPr b="1" lang="en-US" sz="4000">
                <a:solidFill>
                  <a:srgbClr val="860063"/>
                </a:solidFill>
              </a:rPr>
              <a:t>25.</a:t>
            </a:r>
            <a:br>
              <a:rPr b="1" lang="en-US" sz="4000">
                <a:solidFill>
                  <a:srgbClr val="860063"/>
                </a:solidFill>
              </a:rPr>
            </a:br>
            <a:br>
              <a:rPr b="1" lang="en-US" sz="4000">
                <a:solidFill>
                  <a:srgbClr val="860063"/>
                </a:solidFill>
              </a:rPr>
            </a:br>
            <a:r>
              <a:rPr b="1" lang="en-US" sz="4000">
                <a:solidFill>
                  <a:srgbClr val="860063"/>
                </a:solidFill>
              </a:rPr>
              <a:t>देशकालविभागो (१.१५.४२)</a:t>
            </a:r>
            <a:br>
              <a:rPr b="1" lang="en-US" sz="4000">
                <a:solidFill>
                  <a:srgbClr val="860063"/>
                </a:solidFill>
              </a:rPr>
            </a:br>
            <a:br>
              <a:rPr b="1" lang="en-US" sz="4000">
                <a:solidFill>
                  <a:srgbClr val="860063"/>
                </a:solidFill>
              </a:rPr>
            </a:br>
            <a:r>
              <a:rPr b="1" lang="en-US" sz="4000">
                <a:solidFill>
                  <a:srgbClr val="860063"/>
                </a:solidFill>
              </a:rPr>
              <a:t>“Determination and allocation of the suitable place and time”</a:t>
            </a:r>
            <a:br>
              <a:rPr b="1" lang="en-US" sz="4000">
                <a:solidFill>
                  <a:srgbClr val="860063"/>
                </a:solidFill>
              </a:rPr>
            </a:br>
            <a:br>
              <a:rPr b="1" lang="en-US" sz="4000">
                <a:solidFill>
                  <a:srgbClr val="860063"/>
                </a:solidFill>
              </a:rPr>
            </a:br>
            <a:r>
              <a:rPr b="1" lang="en-US" sz="4000">
                <a:solidFill>
                  <a:srgbClr val="860063"/>
                </a:solidFill>
              </a:rPr>
              <a:t>⁃How to think (3)- One should be able to decide the right  place and time for doing a work, and allocate work accordingly </a:t>
            </a:r>
            <a:br>
              <a:rPr b="1" lang="en-US" sz="4000">
                <a:solidFill>
                  <a:srgbClr val="B40085"/>
                </a:solidFill>
              </a:rPr>
            </a:br>
            <a:endParaRPr b="1" sz="4000">
              <a:solidFill>
                <a:srgbClr val="B40085"/>
              </a:solidFill>
            </a:endParaRPr>
          </a:p>
        </p:txBody>
      </p:sp>
    </p:spTree>
  </p:cSld>
  <p:clrMapOvr>
    <a:masterClrMapping/>
  </p:clrMapOvr>
  <p:transition spd="slow">
    <p:push/>
  </p:transition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7"/>
          <p:cNvSpPr txBox="1"/>
          <p:nvPr>
            <p:ph type="ctrTitle"/>
          </p:nvPr>
        </p:nvSpPr>
        <p:spPr>
          <a:xfrm>
            <a:off x="88778" y="763480"/>
            <a:ext cx="12191999" cy="46962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E1C"/>
              </a:buClr>
              <a:buSzPts val="4000"/>
              <a:buFont typeface="Arial"/>
              <a:buNone/>
            </a:pPr>
            <a:r>
              <a:rPr b="1" lang="en-US" sz="4000">
                <a:solidFill>
                  <a:srgbClr val="003E1C"/>
                </a:solidFill>
              </a:rPr>
              <a:t> 26.</a:t>
            </a: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003E1C"/>
                </a:solidFill>
              </a:rPr>
              <a:t>विनिपातप्रतीकार : (१.१५.४२)</a:t>
            </a: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003E1C"/>
                </a:solidFill>
              </a:rPr>
              <a:t>“Provision against failure”</a:t>
            </a: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003E1C"/>
                </a:solidFill>
              </a:rPr>
              <a:t>⁃How to think (4)- Have backup plans for every action, person and situation </a:t>
            </a:r>
            <a:br>
              <a:rPr b="1" lang="en-US" sz="4000">
                <a:solidFill>
                  <a:srgbClr val="B40085"/>
                </a:solidFill>
              </a:rPr>
            </a:br>
            <a:endParaRPr b="1" sz="4000">
              <a:solidFill>
                <a:srgbClr val="B40085"/>
              </a:solidFill>
            </a:endParaRPr>
          </a:p>
        </p:txBody>
      </p:sp>
    </p:spTree>
  </p:cSld>
  <p:clrMapOvr>
    <a:masterClrMapping/>
  </p:clrMapOvr>
  <mc:AlternateContent>
    <mc:Choice Requires="p14">
      <p:transition spd="slow" p14:dur="1250">
        <p14:flip dir="l"/>
      </p:transition>
    </mc:Choice>
    <mc:Fallback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8"/>
          <p:cNvSpPr txBox="1"/>
          <p:nvPr>
            <p:ph type="ctrTitle"/>
          </p:nvPr>
        </p:nvSpPr>
        <p:spPr>
          <a:xfrm>
            <a:off x="177554" y="1455939"/>
            <a:ext cx="12191999" cy="46962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E1C"/>
              </a:buClr>
              <a:buSzPts val="4000"/>
              <a:buFont typeface="Arial"/>
              <a:buNone/>
            </a:pPr>
            <a:r>
              <a:rPr b="1" lang="en-US" sz="4000">
                <a:solidFill>
                  <a:srgbClr val="003E1C"/>
                </a:solidFill>
              </a:rPr>
              <a:t> </a:t>
            </a:r>
            <a:r>
              <a:rPr b="1" lang="en-US" sz="4000">
                <a:solidFill>
                  <a:srgbClr val="821908"/>
                </a:solidFill>
              </a:rPr>
              <a:t>27.</a:t>
            </a:r>
            <a:br>
              <a:rPr b="1" lang="en-US" sz="4000">
                <a:solidFill>
                  <a:srgbClr val="821908"/>
                </a:solidFill>
              </a:rPr>
            </a:br>
            <a:br>
              <a:rPr b="1" lang="en-US" sz="4000">
                <a:solidFill>
                  <a:srgbClr val="821908"/>
                </a:solidFill>
              </a:rPr>
            </a:br>
            <a:r>
              <a:rPr b="1" lang="en-US" sz="4000">
                <a:solidFill>
                  <a:srgbClr val="821908"/>
                </a:solidFill>
              </a:rPr>
              <a:t>कार्य -सिद्धिरिति  (१.१५.४२)</a:t>
            </a:r>
            <a:br>
              <a:rPr b="1" lang="en-US" sz="4000">
                <a:solidFill>
                  <a:srgbClr val="821908"/>
                </a:solidFill>
              </a:rPr>
            </a:br>
            <a:br>
              <a:rPr b="1" lang="en-US" sz="4000">
                <a:solidFill>
                  <a:srgbClr val="821908"/>
                </a:solidFill>
              </a:rPr>
            </a:br>
            <a:r>
              <a:rPr b="1" lang="en-US" sz="4000">
                <a:solidFill>
                  <a:srgbClr val="821908"/>
                </a:solidFill>
              </a:rPr>
              <a:t>“Accomplishment of work”</a:t>
            </a:r>
            <a:br>
              <a:rPr b="1" lang="en-US" sz="4000">
                <a:solidFill>
                  <a:srgbClr val="821908"/>
                </a:solidFill>
              </a:rPr>
            </a:br>
            <a:br>
              <a:rPr b="1" lang="en-US" sz="4000">
                <a:solidFill>
                  <a:srgbClr val="821908"/>
                </a:solidFill>
              </a:rPr>
            </a:br>
            <a:r>
              <a:rPr b="1" lang="en-US" sz="4000">
                <a:solidFill>
                  <a:srgbClr val="821908"/>
                </a:solidFill>
              </a:rPr>
              <a:t>⁃ How to think (5) - If you have started something, make sure it is completed. Leadership is making sure results are achieved. Start and stop not till the end.</a:t>
            </a:r>
            <a:br>
              <a:rPr b="1" lang="en-US" sz="4000">
                <a:solidFill>
                  <a:srgbClr val="821908"/>
                </a:solidFill>
              </a:rPr>
            </a:br>
            <a:endParaRPr b="1" sz="4000">
              <a:solidFill>
                <a:srgbClr val="821908"/>
              </a:solidFill>
            </a:endParaRPr>
          </a:p>
        </p:txBody>
      </p:sp>
    </p:spTree>
  </p:cSld>
  <p:clrMapOvr>
    <a:masterClrMapping/>
  </p:clrMapOvr>
  <mc:AlternateContent>
    <mc:Choice Requires="p14">
      <p:transition spd="slow" p14:dur="800">
        <p14:flythrough dir="out"/>
      </p:transition>
    </mc:Choice>
    <mc:Fallback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29"/>
          <p:cNvSpPr txBox="1"/>
          <p:nvPr>
            <p:ph type="ctrTitle"/>
          </p:nvPr>
        </p:nvSpPr>
        <p:spPr>
          <a:xfrm>
            <a:off x="-461640" y="159798"/>
            <a:ext cx="12191999" cy="520231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B40085"/>
              </a:buClr>
              <a:buSzPts val="4000"/>
              <a:buFont typeface="Arial"/>
              <a:buNone/>
            </a:pPr>
            <a:r>
              <a:rPr b="1" lang="en-US" sz="4000">
                <a:solidFill>
                  <a:srgbClr val="B40085"/>
                </a:solidFill>
              </a:rPr>
              <a:t>                                          28.</a:t>
            </a:r>
            <a:br>
              <a:rPr b="1" lang="en-US" sz="4000">
                <a:solidFill>
                  <a:srgbClr val="B40085"/>
                </a:solidFill>
              </a:rPr>
            </a:br>
            <a:br>
              <a:rPr b="1" lang="en-US" sz="4000">
                <a:solidFill>
                  <a:srgbClr val="B40085"/>
                </a:solidFill>
              </a:rPr>
            </a:br>
            <a:r>
              <a:rPr b="1" lang="en-US" sz="4000">
                <a:solidFill>
                  <a:srgbClr val="B40085"/>
                </a:solidFill>
              </a:rPr>
              <a:t>               5 steps of thinking (deliberations)</a:t>
            </a:r>
            <a:br>
              <a:rPr b="1" lang="en-US" sz="4000">
                <a:solidFill>
                  <a:srgbClr val="B40085"/>
                </a:solidFill>
              </a:rPr>
            </a:br>
            <a:br>
              <a:rPr b="1" lang="en-US" sz="4000">
                <a:solidFill>
                  <a:srgbClr val="821908"/>
                </a:solidFill>
              </a:rPr>
            </a:br>
            <a:r>
              <a:rPr b="1" lang="en-US" sz="4000">
                <a:solidFill>
                  <a:srgbClr val="821908"/>
                </a:solidFill>
              </a:rPr>
              <a:t>                </a:t>
            </a:r>
            <a:r>
              <a:rPr b="1" lang="en-US" sz="4000">
                <a:solidFill>
                  <a:srgbClr val="000099"/>
                </a:solidFill>
              </a:rPr>
              <a:t>1.The means of starting undertakings</a:t>
            </a:r>
            <a:br>
              <a:rPr b="1" lang="en-US" sz="4000">
                <a:solidFill>
                  <a:srgbClr val="000099"/>
                </a:solidFill>
              </a:rPr>
            </a:br>
            <a:r>
              <a:rPr b="1" lang="en-US" sz="4000">
                <a:solidFill>
                  <a:srgbClr val="000099"/>
                </a:solidFill>
              </a:rPr>
              <a:t>                2.The excellence of men and material</a:t>
            </a:r>
            <a:br>
              <a:rPr b="1" lang="en-US" sz="4000">
                <a:solidFill>
                  <a:srgbClr val="000099"/>
                </a:solidFill>
              </a:rPr>
            </a:br>
            <a:r>
              <a:rPr b="1" lang="en-US" sz="4000">
                <a:solidFill>
                  <a:srgbClr val="000099"/>
                </a:solidFill>
              </a:rPr>
              <a:t>                3.Allocation of right time and place </a:t>
            </a:r>
            <a:br>
              <a:rPr b="1" lang="en-US" sz="4000">
                <a:solidFill>
                  <a:srgbClr val="000099"/>
                </a:solidFill>
              </a:rPr>
            </a:br>
            <a:r>
              <a:rPr b="1" lang="en-US" sz="4000">
                <a:solidFill>
                  <a:srgbClr val="000099"/>
                </a:solidFill>
              </a:rPr>
              <a:t>                4.Provision against failure </a:t>
            </a:r>
            <a:br>
              <a:rPr b="1" lang="en-US" sz="4000">
                <a:solidFill>
                  <a:srgbClr val="000099"/>
                </a:solidFill>
              </a:rPr>
            </a:br>
            <a:r>
              <a:rPr b="1" lang="en-US" sz="4000">
                <a:solidFill>
                  <a:srgbClr val="000099"/>
                </a:solidFill>
              </a:rPr>
              <a:t>                5.Accomplishment of work </a:t>
            </a:r>
            <a:endParaRPr b="1" sz="4000">
              <a:solidFill>
                <a:srgbClr val="000099"/>
              </a:solidFill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"/>
          <p:cNvSpPr txBox="1"/>
          <p:nvPr>
            <p:ph type="ctrTitle"/>
          </p:nvPr>
        </p:nvSpPr>
        <p:spPr>
          <a:xfrm>
            <a:off x="254491" y="115410"/>
            <a:ext cx="11313112" cy="516680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000"/>
              <a:buFont typeface="Arial"/>
              <a:buNone/>
            </a:pPr>
            <a:r>
              <a:rPr b="1" lang="en-US" sz="4000">
                <a:solidFill>
                  <a:srgbClr val="002060"/>
                </a:solidFill>
              </a:rPr>
              <a:t>                                    2.</a:t>
            </a:r>
            <a:br>
              <a:rPr b="1" lang="en-US" sz="4000">
                <a:solidFill>
                  <a:srgbClr val="002060"/>
                </a:solidFill>
              </a:rPr>
            </a:br>
            <a:br>
              <a:rPr b="1" lang="en-US" sz="4000">
                <a:solidFill>
                  <a:srgbClr val="002060"/>
                </a:solidFill>
              </a:rPr>
            </a:br>
            <a:r>
              <a:rPr b="1" lang="en-US" sz="4000">
                <a:solidFill>
                  <a:srgbClr val="002060"/>
                </a:solidFill>
              </a:rPr>
              <a:t>प्रदीपः सर्वविद्यानाम् उपायः सर्वकर्मणाम् ।आश्रयः सर्वधर्माणां शश्वद् आन्वीक्ष्हिकी मता ||</a:t>
            </a:r>
            <a:br>
              <a:rPr b="1" lang="en-US" sz="4000">
                <a:solidFill>
                  <a:srgbClr val="002060"/>
                </a:solidFill>
              </a:rPr>
            </a:br>
            <a:br>
              <a:rPr b="1" lang="en-US" sz="4000">
                <a:solidFill>
                  <a:srgbClr val="002060"/>
                </a:solidFill>
              </a:rPr>
            </a:br>
            <a:br>
              <a:rPr b="1" lang="en-US" sz="4000">
                <a:solidFill>
                  <a:srgbClr val="002060"/>
                </a:solidFill>
              </a:rPr>
            </a:br>
            <a:r>
              <a:rPr b="1" lang="en-US" sz="4000">
                <a:solidFill>
                  <a:srgbClr val="002060"/>
                </a:solidFill>
              </a:rPr>
              <a:t>“Ānvīkṣikī is ever thought of as the lamp of all sciences, as the means of all actions (and) as the support of all laws and duties” (1.2.12) 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1600">
        <p14:prism dir="l"/>
      </p:transition>
    </mc:Choice>
    <mc:Fallback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0"/>
          <p:cNvSpPr txBox="1"/>
          <p:nvPr>
            <p:ph type="ctrTitle"/>
          </p:nvPr>
        </p:nvSpPr>
        <p:spPr>
          <a:xfrm>
            <a:off x="177552" y="204186"/>
            <a:ext cx="11443317" cy="54331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Arial"/>
              <a:buNone/>
            </a:pPr>
            <a:r>
              <a:rPr b="1" lang="en-US" sz="4000">
                <a:solidFill>
                  <a:srgbClr val="FF0000"/>
                </a:solidFill>
              </a:rPr>
              <a:t>29.</a:t>
            </a:r>
            <a:br>
              <a:rPr b="1" lang="en-US" sz="4000">
                <a:solidFill>
                  <a:srgbClr val="FF0000"/>
                </a:solidFill>
              </a:rPr>
            </a:br>
            <a:br>
              <a:rPr b="1" lang="en-US" sz="4000">
                <a:solidFill>
                  <a:srgbClr val="FF0000"/>
                </a:solidFill>
              </a:rPr>
            </a:br>
            <a:r>
              <a:rPr b="1" lang="en-US" sz="4000">
                <a:solidFill>
                  <a:srgbClr val="FF0000"/>
                </a:solidFill>
              </a:rPr>
              <a:t>जित्वाऽपि हि क्षिणदण्डकोशः पराजितो भवति" इत्याचार्याः ॥(१७.१३.३१) </a:t>
            </a:r>
            <a:br>
              <a:rPr b="1" lang="en-US" sz="4000">
                <a:solidFill>
                  <a:srgbClr val="FF0000"/>
                </a:solidFill>
              </a:rPr>
            </a:br>
            <a:br>
              <a:rPr b="1" lang="en-US" sz="4000">
                <a:solidFill>
                  <a:srgbClr val="FF0000"/>
                </a:solidFill>
              </a:rPr>
            </a:br>
            <a:r>
              <a:rPr b="1" lang="en-US" sz="4000">
                <a:solidFill>
                  <a:srgbClr val="FF0000"/>
                </a:solidFill>
              </a:rPr>
              <a:t>“He should secure an undertaking requiring little expenditure and yielding large profit and get a special advantage”</a:t>
            </a:r>
            <a:br>
              <a:rPr b="1" lang="en-US" sz="4000">
                <a:solidFill>
                  <a:srgbClr val="FF0000"/>
                </a:solidFill>
              </a:rPr>
            </a:br>
            <a:br>
              <a:rPr b="1" lang="en-US" sz="4000">
                <a:solidFill>
                  <a:srgbClr val="FF0000"/>
                </a:solidFill>
              </a:rPr>
            </a:br>
            <a:r>
              <a:rPr b="1" lang="en-US" sz="4000">
                <a:solidFill>
                  <a:srgbClr val="FF0000"/>
                </a:solidFill>
              </a:rPr>
              <a:t>⁃Be focused on profits !!!</a:t>
            </a:r>
            <a:endParaRPr b="1" sz="400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>
    <mc:Choice Requires="p14">
      <p:transition spd="slow" p14:dur="2000">
        <p14:ferris dir="l"/>
      </p:transition>
    </mc:Choice>
    <mc:Fallback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31"/>
          <p:cNvSpPr txBox="1"/>
          <p:nvPr>
            <p:ph type="ctrTitle"/>
          </p:nvPr>
        </p:nvSpPr>
        <p:spPr>
          <a:xfrm>
            <a:off x="133164" y="304060"/>
            <a:ext cx="11674138" cy="54331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E1C"/>
              </a:buClr>
              <a:buSzPts val="4000"/>
              <a:buFont typeface="Arial"/>
              <a:buNone/>
            </a:pP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003E1C"/>
                </a:solidFill>
              </a:rPr>
              <a:t>30.</a:t>
            </a: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003E1C"/>
                </a:solidFill>
              </a:rPr>
              <a:t>अटव्यन्तपालपुरराष्ट्रमुख्यैश् च प्रतिसंसर्गं                   गच्छेत् ॥ (१.१६.१७)</a:t>
            </a: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003E1C"/>
                </a:solidFill>
              </a:rPr>
              <a:t>“He should establish contacts with forest chieftains, frontier-chiefs and chief officials in the cities and the countryside” </a:t>
            </a: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003E1C"/>
                </a:solidFill>
              </a:rPr>
              <a:t>- Leader have good contacts with other leaders</a:t>
            </a:r>
            <a:endParaRPr b="1" sz="4000">
              <a:solidFill>
                <a:srgbClr val="003E1C"/>
              </a:solidFill>
            </a:endParaRPr>
          </a:p>
        </p:txBody>
      </p:sp>
    </p:spTree>
  </p:cSld>
  <p:clrMapOvr>
    <a:masterClrMapping/>
  </p:clrMapOvr>
  <mc:AlternateContent>
    <mc:Choice Requires="p14">
      <p:transition spd="slow" p14:dur="2000">
        <p14:ferris dir="l"/>
      </p:transition>
    </mc:Choice>
    <mc:Fallback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32"/>
          <p:cNvSpPr txBox="1"/>
          <p:nvPr>
            <p:ph type="ctrTitle"/>
          </p:nvPr>
        </p:nvSpPr>
        <p:spPr>
          <a:xfrm>
            <a:off x="133164" y="304060"/>
            <a:ext cx="11674138" cy="54331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E1C"/>
              </a:buClr>
              <a:buSzPts val="4000"/>
              <a:buFont typeface="Arial"/>
              <a:buNone/>
            </a:pP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B40085"/>
                </a:solidFill>
              </a:rPr>
              <a:t>31.</a:t>
            </a:r>
            <a:br>
              <a:rPr b="1" lang="en-US" sz="4000">
                <a:solidFill>
                  <a:srgbClr val="B40085"/>
                </a:solidFill>
              </a:rPr>
            </a:br>
            <a:br>
              <a:rPr b="1" lang="en-US" sz="4000">
                <a:solidFill>
                  <a:srgbClr val="B40085"/>
                </a:solidFill>
              </a:rPr>
            </a:br>
            <a:r>
              <a:rPr b="1" lang="en-US" sz="4000">
                <a:solidFill>
                  <a:srgbClr val="B40085"/>
                </a:solidFill>
              </a:rPr>
              <a:t>यत्किंचनकारी न किंचिदासादयति ॥(७.११.३५) </a:t>
            </a:r>
            <a:br>
              <a:rPr b="1" lang="en-US" sz="4000">
                <a:solidFill>
                  <a:srgbClr val="B40085"/>
                </a:solidFill>
              </a:rPr>
            </a:br>
            <a:br>
              <a:rPr b="1" lang="en-US" sz="4000">
                <a:solidFill>
                  <a:srgbClr val="B40085"/>
                </a:solidFill>
              </a:rPr>
            </a:br>
            <a:r>
              <a:rPr b="1" lang="en-US" sz="4000">
                <a:solidFill>
                  <a:srgbClr val="B40085"/>
                </a:solidFill>
              </a:rPr>
              <a:t>“One doing whatever pleases him does not achieve anything”</a:t>
            </a:r>
            <a:br>
              <a:rPr b="1" lang="en-US" sz="4000">
                <a:solidFill>
                  <a:srgbClr val="B40085"/>
                </a:solidFill>
              </a:rPr>
            </a:br>
            <a:br>
              <a:rPr b="1" lang="en-US" sz="4000">
                <a:solidFill>
                  <a:srgbClr val="B40085"/>
                </a:solidFill>
              </a:rPr>
            </a:br>
            <a:r>
              <a:rPr b="1" lang="en-US" sz="4000">
                <a:solidFill>
                  <a:srgbClr val="B40085"/>
                </a:solidFill>
              </a:rPr>
              <a:t>⁃Do not do anything impulsively. Control yourself, think through all scenarios and then act wisely</a:t>
            </a:r>
            <a:endParaRPr b="1" sz="4000">
              <a:solidFill>
                <a:srgbClr val="B40085"/>
              </a:solidFill>
            </a:endParaRPr>
          </a:p>
        </p:txBody>
      </p:sp>
    </p:spTree>
  </p:cSld>
  <p:clrMapOvr>
    <a:masterClrMapping/>
  </p:clrMapOvr>
  <p:transition spd="med">
    <p:push/>
  </p:transition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33"/>
          <p:cNvSpPr txBox="1"/>
          <p:nvPr>
            <p:ph type="ctrTitle"/>
          </p:nvPr>
        </p:nvSpPr>
        <p:spPr>
          <a:xfrm>
            <a:off x="195308" y="0"/>
            <a:ext cx="11674138" cy="54331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E1C"/>
              </a:buClr>
              <a:buSzPts val="4000"/>
              <a:buFont typeface="Arial"/>
              <a:buNone/>
            </a:pP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000099"/>
                </a:solidFill>
              </a:rPr>
              <a:t>32.</a:t>
            </a:r>
            <a:br>
              <a:rPr b="1" lang="en-US" sz="4000">
                <a:solidFill>
                  <a:srgbClr val="000099"/>
                </a:solidFill>
              </a:rPr>
            </a:br>
            <a:br>
              <a:rPr b="1" lang="en-US" sz="4000">
                <a:solidFill>
                  <a:srgbClr val="000099"/>
                </a:solidFill>
              </a:rPr>
            </a:br>
            <a:r>
              <a:rPr b="1" lang="en-US" sz="4000">
                <a:solidFill>
                  <a:srgbClr val="000099"/>
                </a:solidFill>
              </a:rPr>
              <a:t>ये चाप्यसंबन्धिनोऽवश्यभर्तव्यास्ते लक्षणमङ्गविद्यां जम्भकविद्यां मायागतमाश्रमधर्मं निमित्तमन्तरचक्रमित्यधीयानाः सत्त्रिणः,                   संसर्गविद्यां वा ॥(१.१२.१) </a:t>
            </a:r>
            <a:br>
              <a:rPr b="1" lang="en-US" sz="4000">
                <a:solidFill>
                  <a:srgbClr val="000099"/>
                </a:solidFill>
              </a:rPr>
            </a:br>
            <a:br>
              <a:rPr b="1" lang="en-US" sz="4000">
                <a:solidFill>
                  <a:srgbClr val="000099"/>
                </a:solidFill>
              </a:rPr>
            </a:br>
            <a:r>
              <a:rPr b="1" lang="en-US" sz="4000">
                <a:solidFill>
                  <a:srgbClr val="000099"/>
                </a:solidFill>
              </a:rPr>
              <a:t>“And those who are without relations have to be necessarily maintained”</a:t>
            </a:r>
            <a:endParaRPr b="1" sz="400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34"/>
          <p:cNvSpPr txBox="1"/>
          <p:nvPr>
            <p:ph type="ctrTitle"/>
          </p:nvPr>
        </p:nvSpPr>
        <p:spPr>
          <a:xfrm>
            <a:off x="195308" y="781233"/>
            <a:ext cx="11674138" cy="492710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E1C"/>
              </a:buClr>
              <a:buSzPts val="4000"/>
              <a:buFont typeface="Arial"/>
              <a:buNone/>
            </a:pP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FF0000"/>
                </a:solidFill>
              </a:rPr>
              <a:t>33.</a:t>
            </a:r>
            <a:br>
              <a:rPr b="1" lang="en-US" sz="4000">
                <a:solidFill>
                  <a:srgbClr val="FF0000"/>
                </a:solidFill>
              </a:rPr>
            </a:br>
            <a:br>
              <a:rPr b="1" lang="en-US" sz="4000">
                <a:solidFill>
                  <a:srgbClr val="FF0000"/>
                </a:solidFill>
              </a:rPr>
            </a:br>
            <a:r>
              <a:rPr b="1" lang="en-US" sz="4000">
                <a:solidFill>
                  <a:srgbClr val="FF0000"/>
                </a:solidFill>
              </a:rPr>
              <a:t>अहीनकालं राजार्थं स्वार्थं प्रियहितैः सह ।(५.४.११)</a:t>
            </a:r>
            <a:br>
              <a:rPr b="1" lang="en-US" sz="4000">
                <a:solidFill>
                  <a:srgbClr val="FF0000"/>
                </a:solidFill>
              </a:rPr>
            </a:br>
            <a:br>
              <a:rPr b="1" lang="en-US" sz="4000">
                <a:solidFill>
                  <a:srgbClr val="FF0000"/>
                </a:solidFill>
              </a:rPr>
            </a:br>
            <a:r>
              <a:rPr b="1" lang="en-US" sz="4000">
                <a:solidFill>
                  <a:srgbClr val="FF0000"/>
                </a:solidFill>
              </a:rPr>
              <a:t>“He should declare without loss of time what is in the King’s interest, and beneficial (to the King)”</a:t>
            </a:r>
            <a:br>
              <a:rPr b="1" lang="en-US" sz="4000">
                <a:solidFill>
                  <a:srgbClr val="FF0000"/>
                </a:solidFill>
              </a:rPr>
            </a:br>
            <a:br>
              <a:rPr b="1" lang="en-US" sz="4000">
                <a:solidFill>
                  <a:srgbClr val="FF0000"/>
                </a:solidFill>
              </a:rPr>
            </a:br>
            <a:r>
              <a:rPr b="1" lang="en-US" sz="4000">
                <a:solidFill>
                  <a:srgbClr val="FF0000"/>
                </a:solidFill>
              </a:rPr>
              <a:t>⁃We should immediately say what is good for the leader and our country</a:t>
            </a:r>
            <a:endParaRPr b="1" sz="40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5"/>
          <p:cNvSpPr txBox="1"/>
          <p:nvPr>
            <p:ph type="ctrTitle"/>
          </p:nvPr>
        </p:nvSpPr>
        <p:spPr>
          <a:xfrm>
            <a:off x="195308" y="781233"/>
            <a:ext cx="11674138" cy="492710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E1C"/>
              </a:buClr>
              <a:buSzPts val="4000"/>
              <a:buFont typeface="Arial"/>
              <a:buNone/>
            </a:pP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003E1C"/>
                </a:solidFill>
              </a:rPr>
              <a:t>34.</a:t>
            </a: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003E1C"/>
                </a:solidFill>
              </a:rPr>
              <a:t>परार्थं देशकाले च ब्रूयाद्धर्मार्थसंहितम् ॥</a:t>
            </a: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003E1C"/>
                </a:solidFill>
              </a:rPr>
              <a:t>“Say at the proper place and time what is in the interest of another, which connects spiritual and material well-being”(5.4.11)</a:t>
            </a: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003E1C"/>
                </a:solidFill>
              </a:rPr>
              <a:t>⁃ Always tell what is good for others at the right time and place</a:t>
            </a:r>
            <a:endParaRPr b="1" sz="4000">
              <a:solidFill>
                <a:srgbClr val="003E1C"/>
              </a:solidFill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36"/>
          <p:cNvSpPr txBox="1"/>
          <p:nvPr>
            <p:ph type="ctrTitle"/>
          </p:nvPr>
        </p:nvSpPr>
        <p:spPr>
          <a:xfrm>
            <a:off x="195308" y="781233"/>
            <a:ext cx="11674138" cy="492710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E1C"/>
              </a:buClr>
              <a:buSzPts val="4000"/>
              <a:buFont typeface="Arial"/>
              <a:buNone/>
            </a:pP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C00000"/>
                </a:solidFill>
              </a:rPr>
              <a:t>35.</a:t>
            </a:r>
            <a:br>
              <a:rPr b="1" lang="en-US" sz="4000">
                <a:solidFill>
                  <a:srgbClr val="C00000"/>
                </a:solidFill>
              </a:rPr>
            </a:br>
            <a:br>
              <a:rPr b="1" lang="en-US" sz="4000">
                <a:solidFill>
                  <a:srgbClr val="C00000"/>
                </a:solidFill>
              </a:rPr>
            </a:br>
            <a:r>
              <a:rPr b="1" lang="en-US" sz="4000">
                <a:solidFill>
                  <a:srgbClr val="C00000"/>
                </a:solidFill>
              </a:rPr>
              <a:t>तया स्वपक्षं परपक्षं च वशीकरोति कोशदण्डाभ्याम् ॥(१.४.२)</a:t>
            </a:r>
            <a:br>
              <a:rPr b="1" lang="en-US" sz="4000">
                <a:solidFill>
                  <a:srgbClr val="C00000"/>
                </a:solidFill>
              </a:rPr>
            </a:br>
            <a:r>
              <a:rPr b="1" lang="en-US" sz="4000">
                <a:solidFill>
                  <a:srgbClr val="C00000"/>
                </a:solidFill>
              </a:rPr>
              <a:t>“The king brings under his sway his own party as well as the party of the enemies, by the use of the treasury and the army”</a:t>
            </a:r>
            <a:br>
              <a:rPr b="1" lang="en-US" sz="4000">
                <a:solidFill>
                  <a:srgbClr val="C00000"/>
                </a:solidFill>
              </a:rPr>
            </a:br>
            <a:br>
              <a:rPr b="1" lang="en-US" sz="4000">
                <a:solidFill>
                  <a:srgbClr val="C00000"/>
                </a:solidFill>
              </a:rPr>
            </a:br>
            <a:r>
              <a:rPr b="1" lang="en-US" sz="4000">
                <a:solidFill>
                  <a:srgbClr val="C00000"/>
                </a:solidFill>
              </a:rPr>
              <a:t>- To become a winner keep finances and people with you</a:t>
            </a:r>
            <a:endParaRPr b="1" sz="400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 p14:dur="1600">
    <p:blinds dir="vert"/>
  </p:transition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37"/>
          <p:cNvSpPr txBox="1"/>
          <p:nvPr>
            <p:ph type="ctrTitle"/>
          </p:nvPr>
        </p:nvSpPr>
        <p:spPr>
          <a:xfrm>
            <a:off x="-142043" y="363982"/>
            <a:ext cx="11674138" cy="492710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E1C"/>
              </a:buClr>
              <a:buSzPts val="4000"/>
              <a:buFont typeface="Arial"/>
              <a:buNone/>
            </a:pP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860063"/>
                </a:solidFill>
              </a:rPr>
              <a:t>36.</a:t>
            </a:r>
            <a:br>
              <a:rPr b="1" lang="en-US" sz="4000">
                <a:solidFill>
                  <a:srgbClr val="860063"/>
                </a:solidFill>
              </a:rPr>
            </a:br>
            <a:br>
              <a:rPr b="1" lang="en-US" sz="4000">
                <a:solidFill>
                  <a:srgbClr val="860063"/>
                </a:solidFill>
              </a:rPr>
            </a:br>
            <a:r>
              <a:rPr b="1" lang="en-US" sz="4000">
                <a:solidFill>
                  <a:srgbClr val="860063"/>
                </a:solidFill>
              </a:rPr>
              <a:t>तीक्ष्णदण्डो हि भूतानामुद्वेजनीयो भवति॥ मृदुदण्डः परिभूयते ॥ यथार्हदण्डः पूज्यते ॥ (१.४.८ - १०)</a:t>
            </a:r>
            <a:br>
              <a:rPr b="1" lang="en-US" sz="4000">
                <a:solidFill>
                  <a:srgbClr val="860063"/>
                </a:solidFill>
              </a:rPr>
            </a:br>
            <a:br>
              <a:rPr b="1" lang="en-US" sz="4000">
                <a:solidFill>
                  <a:srgbClr val="860063"/>
                </a:solidFill>
              </a:rPr>
            </a:br>
            <a:r>
              <a:rPr b="1" lang="en-US" sz="4000">
                <a:solidFill>
                  <a:srgbClr val="860063"/>
                </a:solidFill>
              </a:rPr>
              <a:t>“The king severe with rod (punishment) becomes a terror. A king with mild rod is despised. The king just with the rod is honoured”</a:t>
            </a:r>
            <a:endParaRPr b="1" sz="4000">
              <a:solidFill>
                <a:srgbClr val="860063"/>
              </a:solidFill>
            </a:endParaRPr>
          </a:p>
        </p:txBody>
      </p:sp>
    </p:spTree>
  </p:cSld>
  <p:clrMapOvr>
    <a:masterClrMapping/>
  </p:clrMapOvr>
  <mc:AlternateContent>
    <mc:Choice Requires="p14">
      <p:transition spd="slow" p14:dur="900">
        <p14:warp dir="in"/>
      </p:transition>
    </mc:Choice>
    <mc:Fallback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38"/>
          <p:cNvSpPr txBox="1"/>
          <p:nvPr>
            <p:ph type="ctrTitle"/>
          </p:nvPr>
        </p:nvSpPr>
        <p:spPr>
          <a:xfrm>
            <a:off x="221943" y="0"/>
            <a:ext cx="11798423" cy="563732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E1C"/>
              </a:buClr>
              <a:buSzPts val="4000"/>
              <a:buFont typeface="Arial"/>
              <a:buNone/>
            </a:pP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002060"/>
                </a:solidFill>
              </a:rPr>
              <a:t>37.</a:t>
            </a:r>
            <a:br>
              <a:rPr b="1" lang="en-US" sz="4000">
                <a:solidFill>
                  <a:srgbClr val="002060"/>
                </a:solidFill>
              </a:rPr>
            </a:br>
            <a:br>
              <a:rPr b="1" lang="en-US" sz="4000">
                <a:solidFill>
                  <a:srgbClr val="002060"/>
                </a:solidFill>
              </a:rPr>
            </a:br>
            <a:r>
              <a:rPr b="1" lang="en-US" sz="4000">
                <a:solidFill>
                  <a:srgbClr val="002060"/>
                </a:solidFill>
              </a:rPr>
              <a:t>अप्रणीतस्तु मात्स्यन्यायम् उद्भावयति ॥बलीयानबलं हि ग्रसते दण्डधराभावे ॥ (१.४.१३)</a:t>
            </a:r>
            <a:br>
              <a:rPr b="1" lang="en-US" sz="4000">
                <a:solidFill>
                  <a:srgbClr val="002060"/>
                </a:solidFill>
              </a:rPr>
            </a:br>
            <a:br>
              <a:rPr b="1" lang="en-US" sz="4000">
                <a:solidFill>
                  <a:srgbClr val="002060"/>
                </a:solidFill>
              </a:rPr>
            </a:br>
            <a:r>
              <a:rPr b="1" lang="en-US" sz="4000">
                <a:solidFill>
                  <a:srgbClr val="002060"/>
                </a:solidFill>
              </a:rPr>
              <a:t>“If the rod is not used at all the stronger swallows the weak in the absence of the wielder of the Rod”</a:t>
            </a:r>
            <a:br>
              <a:rPr b="1" lang="en-US" sz="4000">
                <a:solidFill>
                  <a:srgbClr val="002060"/>
                </a:solidFill>
              </a:rPr>
            </a:br>
            <a:br>
              <a:rPr b="1" lang="en-US" sz="4000">
                <a:solidFill>
                  <a:srgbClr val="002060"/>
                </a:solidFill>
              </a:rPr>
            </a:br>
            <a:r>
              <a:rPr b="1" lang="en-US" sz="4000">
                <a:solidFill>
                  <a:srgbClr val="002060"/>
                </a:solidFill>
              </a:rPr>
              <a:t>⁃If the leader does not punish, bullying happens</a:t>
            </a:r>
            <a:endParaRPr b="1" sz="400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comb/>
  </p:transition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39"/>
          <p:cNvSpPr txBox="1"/>
          <p:nvPr>
            <p:ph type="ctrTitle"/>
          </p:nvPr>
        </p:nvSpPr>
        <p:spPr>
          <a:xfrm>
            <a:off x="825624" y="0"/>
            <a:ext cx="11798423" cy="563732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E1C"/>
              </a:buClr>
              <a:buSzPts val="4000"/>
              <a:buFont typeface="Arial"/>
              <a:buNone/>
            </a:pP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FF0000"/>
                </a:solidFill>
              </a:rPr>
              <a:t>38.</a:t>
            </a:r>
            <a:br>
              <a:rPr b="1" lang="en-US" sz="4000">
                <a:solidFill>
                  <a:srgbClr val="FF0000"/>
                </a:solidFill>
              </a:rPr>
            </a:br>
            <a:br>
              <a:rPr b="1" lang="en-US" sz="4000">
                <a:solidFill>
                  <a:srgbClr val="FF0000"/>
                </a:solidFill>
              </a:rPr>
            </a:br>
            <a:r>
              <a:rPr b="1" lang="en-US" sz="4000">
                <a:solidFill>
                  <a:srgbClr val="FF0000"/>
                </a:solidFill>
              </a:rPr>
              <a:t>देशकालातिपातनेन कर्मणामन्यथाकरणे वा नासकामः कृतमनुमन्येत ॥ ततोन्यमुपस्थापयेत्,                        कर्मनिष्पाकं च ॥(३.१४.१४)</a:t>
            </a:r>
            <a:br>
              <a:rPr b="1" lang="en-US" sz="4000">
                <a:solidFill>
                  <a:srgbClr val="FF0000"/>
                </a:solidFill>
              </a:rPr>
            </a:br>
            <a:br>
              <a:rPr b="1" lang="en-US" sz="4000">
                <a:solidFill>
                  <a:srgbClr val="FF0000"/>
                </a:solidFill>
              </a:rPr>
            </a:br>
            <a:r>
              <a:rPr b="1" lang="en-US" sz="4000">
                <a:solidFill>
                  <a:srgbClr val="FF0000"/>
                </a:solidFill>
              </a:rPr>
              <a:t>“In case the employee misses the time (of completion) or does the work in a wrong manner, he may complete the work through another”</a:t>
            </a:r>
            <a:endParaRPr b="1" sz="400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>
    <mc:Choice Requires="p14">
      <p:transition spd="slow" p14:dur="1400">
        <p14:doors dir="vert"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"/>
          <p:cNvSpPr txBox="1"/>
          <p:nvPr>
            <p:ph type="ctrTitle"/>
          </p:nvPr>
        </p:nvSpPr>
        <p:spPr>
          <a:xfrm>
            <a:off x="565211" y="479394"/>
            <a:ext cx="11061577" cy="489159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B40085"/>
              </a:buClr>
              <a:buSzPts val="4200"/>
              <a:buFont typeface="Arial"/>
              <a:buNone/>
            </a:pPr>
            <a:r>
              <a:rPr b="1" lang="en-US" sz="4200">
                <a:solidFill>
                  <a:srgbClr val="B40085"/>
                </a:solidFill>
              </a:rPr>
              <a:t>3. </a:t>
            </a:r>
            <a:br>
              <a:rPr b="1" lang="en-US" sz="4200">
                <a:solidFill>
                  <a:srgbClr val="B40085"/>
                </a:solidFill>
              </a:rPr>
            </a:br>
            <a:br>
              <a:rPr b="1" lang="en-US" sz="4200">
                <a:solidFill>
                  <a:srgbClr val="B40085"/>
                </a:solidFill>
              </a:rPr>
            </a:br>
            <a:r>
              <a:rPr b="1" lang="en-US" sz="4200">
                <a:solidFill>
                  <a:srgbClr val="B40085"/>
                </a:solidFill>
              </a:rPr>
              <a:t>नित्यक्ष्च विधावृध्दयर्थम्, तन्मूलत्वाव्दिनौअस्य ॥</a:t>
            </a:r>
            <a:br>
              <a:rPr b="1" lang="en-US" sz="4200">
                <a:solidFill>
                  <a:srgbClr val="B40085"/>
                </a:solidFill>
              </a:rPr>
            </a:br>
            <a:br>
              <a:rPr b="1" lang="en-US" sz="4200">
                <a:solidFill>
                  <a:srgbClr val="B40085"/>
                </a:solidFill>
              </a:rPr>
            </a:br>
            <a:br>
              <a:rPr b="1" lang="en-US" sz="4200">
                <a:solidFill>
                  <a:srgbClr val="B40085"/>
                </a:solidFill>
              </a:rPr>
            </a:br>
            <a:r>
              <a:rPr b="1" lang="en-US" sz="4200">
                <a:solidFill>
                  <a:srgbClr val="B40085"/>
                </a:solidFill>
              </a:rPr>
              <a:t>He should have constant association with elders in learning for the sake of improving his training, since training has its root in that (1.5.11) </a:t>
            </a:r>
            <a:endParaRPr b="1" sz="4200">
              <a:solidFill>
                <a:srgbClr val="B40085"/>
              </a:solidFill>
            </a:endParaRPr>
          </a:p>
        </p:txBody>
      </p:sp>
    </p:spTree>
  </p:cSld>
  <p:clrMapOvr>
    <a:masterClrMapping/>
  </p:clrMapOvr>
  <mc:AlternateContent>
    <mc:Choice Requires="p14">
      <p:transition spd="slow" p14:dur="1200">
        <p14:prism dir="l"/>
      </p:transition>
    </mc:Choice>
    <mc:Fallback>
      <p:transition spd="slow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40"/>
          <p:cNvSpPr txBox="1"/>
          <p:nvPr>
            <p:ph type="ctrTitle"/>
          </p:nvPr>
        </p:nvSpPr>
        <p:spPr>
          <a:xfrm>
            <a:off x="0" y="82296"/>
            <a:ext cx="11798423" cy="563732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E1C"/>
              </a:buClr>
              <a:buSzPts val="4000"/>
              <a:buFont typeface="Arial"/>
              <a:buNone/>
            </a:pP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003E1C"/>
                </a:solidFill>
              </a:rPr>
              <a:t>39.</a:t>
            </a: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003E1C"/>
                </a:solidFill>
              </a:rPr>
              <a:t>कार्य.सामर्थ्याद्द् हि पुरुष.सामर्थ्यं कल्प्यते ॥(१.८.२८)</a:t>
            </a: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003E1C"/>
                </a:solidFill>
              </a:rPr>
              <a:t>“From the capacity for doing work is the ability of the person judged”</a:t>
            </a: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003E1C"/>
                </a:solidFill>
              </a:rPr>
              <a:t>-Each person has different capacity to work. Judge the ability of the person  before allocating work</a:t>
            </a:r>
            <a:endParaRPr b="1" sz="4000">
              <a:solidFill>
                <a:srgbClr val="003E1C"/>
              </a:solidFill>
            </a:endParaRPr>
          </a:p>
        </p:txBody>
      </p:sp>
    </p:spTree>
  </p:cSld>
  <p:clrMapOvr>
    <a:masterClrMapping/>
  </p:clrMapOvr>
  <mc:AlternateContent>
    <mc:Choice Requires="p14">
      <p:transition spd="slow" p14:dur="2000">
        <p14:ferris dir="l"/>
      </p:transition>
    </mc:Choice>
    <mc:Fallback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41"/>
          <p:cNvSpPr txBox="1"/>
          <p:nvPr>
            <p:ph type="ctrTitle"/>
          </p:nvPr>
        </p:nvSpPr>
        <p:spPr>
          <a:xfrm>
            <a:off x="0" y="82297"/>
            <a:ext cx="11798423" cy="53064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E1C"/>
              </a:buClr>
              <a:buSzPts val="4000"/>
              <a:buFont typeface="Arial"/>
              <a:buNone/>
            </a:pP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000099"/>
                </a:solidFill>
              </a:rPr>
              <a:t>40.</a:t>
            </a:r>
            <a:br>
              <a:rPr b="1" lang="en-US" sz="4000">
                <a:solidFill>
                  <a:srgbClr val="000099"/>
                </a:solidFill>
              </a:rPr>
            </a:br>
            <a:br>
              <a:rPr b="1" lang="en-US" sz="4000">
                <a:solidFill>
                  <a:srgbClr val="000099"/>
                </a:solidFill>
              </a:rPr>
            </a:br>
            <a:r>
              <a:rPr b="1" lang="en-US" sz="4000">
                <a:solidFill>
                  <a:srgbClr val="000099"/>
                </a:solidFill>
              </a:rPr>
              <a:t>सामर्थ्यश् च -- विभज्य_अमात्य.विभवं देश.कालौ च कर्म च</a:t>
            </a:r>
            <a:br>
              <a:rPr b="1" lang="en-US" sz="4000">
                <a:solidFill>
                  <a:srgbClr val="000099"/>
                </a:solidFill>
              </a:rPr>
            </a:br>
            <a:r>
              <a:rPr b="1" lang="en-US" sz="4000">
                <a:solidFill>
                  <a:srgbClr val="000099"/>
                </a:solidFill>
              </a:rPr>
              <a:t>  “And in accordance with the ability, give the suitably rank among ministers and assign right place, time and work” (1.8.28)</a:t>
            </a:r>
            <a:br>
              <a:rPr b="1" lang="en-US" sz="4000">
                <a:solidFill>
                  <a:srgbClr val="000099"/>
                </a:solidFill>
              </a:rPr>
            </a:br>
            <a:br>
              <a:rPr b="1" lang="en-US" sz="4000">
                <a:solidFill>
                  <a:srgbClr val="000099"/>
                </a:solidFill>
              </a:rPr>
            </a:br>
            <a:r>
              <a:rPr b="1" lang="en-US" sz="4000">
                <a:solidFill>
                  <a:srgbClr val="000099"/>
                </a:solidFill>
              </a:rPr>
              <a:t>⁃Ability decides everything </a:t>
            </a:r>
            <a:endParaRPr b="1" sz="4000">
              <a:solidFill>
                <a:srgbClr val="000099"/>
              </a:solidFill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prism dir="l"/>
      </p:transition>
    </mc:Choice>
    <mc:Fallback>
      <p:transition spd="slow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42"/>
          <p:cNvSpPr txBox="1"/>
          <p:nvPr>
            <p:ph type="ctrTitle"/>
          </p:nvPr>
        </p:nvSpPr>
        <p:spPr>
          <a:xfrm>
            <a:off x="0" y="82297"/>
            <a:ext cx="11798423" cy="53064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E1C"/>
              </a:buClr>
              <a:buSzPts val="4000"/>
              <a:buFont typeface="Arial"/>
              <a:buNone/>
            </a:pP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B40085"/>
                </a:solidFill>
              </a:rPr>
              <a:t>41.</a:t>
            </a:r>
            <a:br>
              <a:rPr b="1" lang="en-US" sz="4000">
                <a:solidFill>
                  <a:srgbClr val="B40085"/>
                </a:solidFill>
              </a:rPr>
            </a:br>
            <a:r>
              <a:rPr b="1" lang="en-US" sz="4000">
                <a:solidFill>
                  <a:srgbClr val="B40085"/>
                </a:solidFill>
              </a:rPr>
              <a:t>अमात्याः सर्व एव_एते कार्याः स्युर् न तु मन्त्रिणः ॥ (१.८.२९)</a:t>
            </a:r>
            <a:br>
              <a:rPr b="1" lang="en-US" sz="4000">
                <a:solidFill>
                  <a:srgbClr val="B40085"/>
                </a:solidFill>
              </a:rPr>
            </a:br>
            <a:br>
              <a:rPr b="1" lang="en-US" sz="4000">
                <a:solidFill>
                  <a:srgbClr val="B40085"/>
                </a:solidFill>
              </a:rPr>
            </a:br>
            <a:r>
              <a:rPr b="1" lang="en-US" sz="4000">
                <a:solidFill>
                  <a:srgbClr val="B40085"/>
                </a:solidFill>
              </a:rPr>
              <a:t>“Having checked the capacity and ability, the (King) should appoint all the ministers”</a:t>
            </a:r>
            <a:br>
              <a:rPr b="1" lang="en-US" sz="4000">
                <a:solidFill>
                  <a:srgbClr val="B40085"/>
                </a:solidFill>
              </a:rPr>
            </a:br>
            <a:br>
              <a:rPr b="1" lang="en-US" sz="4000">
                <a:solidFill>
                  <a:srgbClr val="B40085"/>
                </a:solidFill>
              </a:rPr>
            </a:br>
            <a:r>
              <a:rPr b="1" lang="en-US" sz="4000">
                <a:solidFill>
                  <a:srgbClr val="B40085"/>
                </a:solidFill>
              </a:rPr>
              <a:t>⁃Only after checking all required qualities, the leader should appoint his managers</a:t>
            </a:r>
            <a:endParaRPr b="1" sz="4000">
              <a:solidFill>
                <a:srgbClr val="B40085"/>
              </a:solidFill>
            </a:endParaRPr>
          </a:p>
        </p:txBody>
      </p:sp>
    </p:spTree>
  </p:cSld>
  <p:clrMapOvr>
    <a:masterClrMapping/>
  </p:clrMapOvr>
  <p:transition spd="slow">
    <p:comb/>
  </p:transition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43"/>
          <p:cNvSpPr txBox="1"/>
          <p:nvPr>
            <p:ph type="ctrTitle"/>
          </p:nvPr>
        </p:nvSpPr>
        <p:spPr>
          <a:xfrm>
            <a:off x="0" y="82297"/>
            <a:ext cx="11798423" cy="53064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E1C"/>
              </a:buClr>
              <a:buSzPts val="4000"/>
              <a:buFont typeface="Arial"/>
              <a:buNone/>
            </a:pP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C00000"/>
                </a:solidFill>
              </a:rPr>
              <a:t>42.</a:t>
            </a:r>
            <a:br>
              <a:rPr b="1" lang="en-US" sz="4000">
                <a:solidFill>
                  <a:srgbClr val="C00000"/>
                </a:solidFill>
              </a:rPr>
            </a:br>
            <a:br>
              <a:rPr b="1" lang="en-US" sz="4000">
                <a:solidFill>
                  <a:srgbClr val="C00000"/>
                </a:solidFill>
              </a:rPr>
            </a:br>
            <a:r>
              <a:rPr b="1" lang="en-US" sz="4000">
                <a:solidFill>
                  <a:srgbClr val="C00000"/>
                </a:solidFill>
              </a:rPr>
              <a:t>“After ascertaining the relative strength or weakness of powers, place, time, revolts in rear, losses, expenses, gains and troubles, of himself and of the enemy, the conqueror should march” (9.1.1)</a:t>
            </a:r>
            <a:br>
              <a:rPr b="1" lang="en-US" sz="4000">
                <a:solidFill>
                  <a:srgbClr val="C00000"/>
                </a:solidFill>
              </a:rPr>
            </a:br>
            <a:br>
              <a:rPr b="1" lang="en-US" sz="4000">
                <a:solidFill>
                  <a:srgbClr val="C00000"/>
                </a:solidFill>
              </a:rPr>
            </a:br>
            <a:r>
              <a:rPr b="1" lang="en-US" sz="4000">
                <a:solidFill>
                  <a:srgbClr val="C00000"/>
                </a:solidFill>
              </a:rPr>
              <a:t>⁃ Think deep and then attack the enemy</a:t>
            </a:r>
            <a:endParaRPr b="1" sz="4000">
              <a:solidFill>
                <a:srgbClr val="C00000"/>
              </a:solidFill>
            </a:endParaRPr>
          </a:p>
        </p:txBody>
      </p:sp>
    </p:spTree>
  </p:cSld>
  <p:clrMapOvr>
    <a:masterClrMapping/>
  </p:clrMapOvr>
  <mc:AlternateContent>
    <mc:Choice Requires="p14">
      <p:transition spd="slow" p14:dur="1200">
        <p14:prism dir="l"/>
      </p:transition>
    </mc:Choice>
    <mc:Fallback>
      <p:transition spd="slow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44"/>
          <p:cNvSpPr txBox="1"/>
          <p:nvPr>
            <p:ph type="ctrTitle"/>
          </p:nvPr>
        </p:nvSpPr>
        <p:spPr>
          <a:xfrm>
            <a:off x="0" y="82297"/>
            <a:ext cx="11798423" cy="53064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E1C"/>
              </a:buClr>
              <a:buSzPts val="4000"/>
              <a:buFont typeface="Arial"/>
              <a:buNone/>
            </a:pP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002060"/>
                </a:solidFill>
              </a:rPr>
              <a:t>43.</a:t>
            </a:r>
            <a:br>
              <a:rPr b="1" lang="en-US" sz="4000">
                <a:solidFill>
                  <a:srgbClr val="002060"/>
                </a:solidFill>
              </a:rPr>
            </a:br>
            <a:br>
              <a:rPr b="1" lang="en-US" sz="4000">
                <a:solidFill>
                  <a:srgbClr val="002060"/>
                </a:solidFill>
              </a:rPr>
            </a:br>
            <a:r>
              <a:rPr b="1" lang="en-US" sz="4000">
                <a:solidFill>
                  <a:srgbClr val="002060"/>
                </a:solidFill>
              </a:rPr>
              <a:t>न कंचिद् अवमन्येत सर्वस्य शृणुयान् मतम् । (१.१५.२२)</a:t>
            </a:r>
            <a:br>
              <a:rPr b="1" lang="en-US" sz="4000">
                <a:solidFill>
                  <a:srgbClr val="002060"/>
                </a:solidFill>
              </a:rPr>
            </a:br>
            <a:br>
              <a:rPr b="1" lang="en-US" sz="4000">
                <a:solidFill>
                  <a:srgbClr val="002060"/>
                </a:solidFill>
              </a:rPr>
            </a:br>
            <a:r>
              <a:rPr b="1" lang="en-US" sz="4000">
                <a:solidFill>
                  <a:srgbClr val="002060"/>
                </a:solidFill>
              </a:rPr>
              <a:t>“He should despise none, (but) should listen to the opinion of every one”</a:t>
            </a:r>
            <a:br>
              <a:rPr b="1" lang="en-US" sz="4000">
                <a:solidFill>
                  <a:srgbClr val="002060"/>
                </a:solidFill>
              </a:rPr>
            </a:br>
            <a:br>
              <a:rPr b="1" lang="en-US" sz="4000">
                <a:solidFill>
                  <a:srgbClr val="002060"/>
                </a:solidFill>
              </a:rPr>
            </a:br>
            <a:r>
              <a:rPr b="1" lang="en-US" sz="4000">
                <a:solidFill>
                  <a:srgbClr val="002060"/>
                </a:solidFill>
              </a:rPr>
              <a:t>⁃ A leader should be a good listener. Listen to everyone</a:t>
            </a:r>
            <a:endParaRPr b="1" sz="400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45"/>
          <p:cNvSpPr txBox="1"/>
          <p:nvPr>
            <p:ph type="ctrTitle"/>
          </p:nvPr>
        </p:nvSpPr>
        <p:spPr>
          <a:xfrm>
            <a:off x="0" y="623835"/>
            <a:ext cx="11798423" cy="53064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E1C"/>
              </a:buClr>
              <a:buSzPts val="4000"/>
              <a:buFont typeface="Arial"/>
              <a:buNone/>
            </a:pP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003E1C"/>
                </a:solidFill>
              </a:rPr>
              <a:t>44.</a:t>
            </a: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003E1C"/>
                </a:solidFill>
              </a:rPr>
              <a:t>बालस्य_अप्य् अर्थवद्.वाक्यम् उपयुञ्जीत पण्डितः ॥ (१.१५.२२)</a:t>
            </a: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003E1C"/>
                </a:solidFill>
              </a:rPr>
              <a:t>“A wise man should listen and make use of the sensible words of even a child”</a:t>
            </a: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003E1C"/>
                </a:solidFill>
              </a:rPr>
              <a:t>⁃ Respect and listen to children. They may give you a brilliant idea</a:t>
            </a:r>
            <a:endParaRPr b="1" sz="4000">
              <a:solidFill>
                <a:srgbClr val="003E1C"/>
              </a:solidFill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46"/>
          <p:cNvSpPr txBox="1"/>
          <p:nvPr>
            <p:ph type="ctrTitle"/>
          </p:nvPr>
        </p:nvSpPr>
        <p:spPr>
          <a:xfrm>
            <a:off x="71022" y="0"/>
            <a:ext cx="11798423" cy="53064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E1C"/>
              </a:buClr>
              <a:buSzPts val="4000"/>
              <a:buFont typeface="Arial"/>
              <a:buNone/>
            </a:pP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FF0000"/>
                </a:solidFill>
              </a:rPr>
              <a:t>45.</a:t>
            </a:r>
            <a:br>
              <a:rPr b="1" lang="en-US" sz="4000">
                <a:solidFill>
                  <a:srgbClr val="FF0000"/>
                </a:solidFill>
              </a:rPr>
            </a:br>
            <a:br>
              <a:rPr b="1" lang="en-US" sz="4000">
                <a:solidFill>
                  <a:srgbClr val="FF0000"/>
                </a:solidFill>
              </a:rPr>
            </a:br>
            <a:r>
              <a:rPr b="1" lang="en-US" sz="4000">
                <a:solidFill>
                  <a:srgbClr val="FF0000"/>
                </a:solidFill>
              </a:rPr>
              <a:t>मन्त्र.पूर्वाः सर्व.आरम्भाः ॥ (१.१५.२)</a:t>
            </a:r>
            <a:br>
              <a:rPr b="1" lang="en-US" sz="4000">
                <a:solidFill>
                  <a:srgbClr val="FF0000"/>
                </a:solidFill>
              </a:rPr>
            </a:br>
            <a:br>
              <a:rPr b="1" lang="en-US" sz="4000">
                <a:solidFill>
                  <a:srgbClr val="FF0000"/>
                </a:solidFill>
              </a:rPr>
            </a:br>
            <a:r>
              <a:rPr b="1" lang="en-US" sz="4000">
                <a:solidFill>
                  <a:srgbClr val="FF0000"/>
                </a:solidFill>
              </a:rPr>
              <a:t>“All undertakings should be preceded by consultation”</a:t>
            </a:r>
            <a:br>
              <a:rPr b="1" lang="en-US" sz="4000">
                <a:solidFill>
                  <a:srgbClr val="FF0000"/>
                </a:solidFill>
              </a:rPr>
            </a:br>
            <a:br>
              <a:rPr b="1" lang="en-US" sz="4000">
                <a:solidFill>
                  <a:srgbClr val="FF0000"/>
                </a:solidFill>
              </a:rPr>
            </a:br>
            <a:r>
              <a:rPr b="1" lang="en-US" sz="4000">
                <a:solidFill>
                  <a:srgbClr val="FF0000"/>
                </a:solidFill>
              </a:rPr>
              <a:t>⁃Before starting any activity consult an expert. Thus you will not make mistakes</a:t>
            </a:r>
            <a:endParaRPr b="1" sz="400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14:window dir="vert"/>
      </p:transition>
    </mc:Choice>
    <mc:Fallback>
      <p:transition spd="med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47"/>
          <p:cNvSpPr txBox="1"/>
          <p:nvPr>
            <p:ph type="ctrTitle"/>
          </p:nvPr>
        </p:nvSpPr>
        <p:spPr>
          <a:xfrm>
            <a:off x="-53268" y="-399496"/>
            <a:ext cx="12192000" cy="612319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B40085"/>
              </a:buClr>
              <a:buSzPts val="4000"/>
              <a:buFont typeface="Arial"/>
              <a:buNone/>
            </a:pPr>
            <a:br>
              <a:rPr b="1" lang="en-US" sz="4000">
                <a:solidFill>
                  <a:srgbClr val="B40085"/>
                </a:solidFill>
              </a:rPr>
            </a:br>
            <a:br>
              <a:rPr b="1" lang="en-US" sz="4000">
                <a:solidFill>
                  <a:srgbClr val="B40085"/>
                </a:solidFill>
              </a:rPr>
            </a:br>
            <a:br>
              <a:rPr b="1" lang="en-US" sz="4000">
                <a:solidFill>
                  <a:srgbClr val="B40085"/>
                </a:solidFill>
              </a:rPr>
            </a:br>
            <a:br>
              <a:rPr b="1" lang="en-US" sz="4000">
                <a:solidFill>
                  <a:srgbClr val="B40085"/>
                </a:solidFill>
              </a:rPr>
            </a:br>
            <a:br>
              <a:rPr b="1" lang="en-US" sz="4000">
                <a:solidFill>
                  <a:srgbClr val="B40085"/>
                </a:solidFill>
              </a:rPr>
            </a:br>
            <a:r>
              <a:rPr b="1" lang="en-US" sz="4000">
                <a:solidFill>
                  <a:srgbClr val="B40085"/>
                </a:solidFill>
              </a:rPr>
              <a:t>46.</a:t>
            </a:r>
            <a:br>
              <a:rPr b="1" lang="en-US" sz="4000">
                <a:solidFill>
                  <a:srgbClr val="B40085"/>
                </a:solidFill>
              </a:rPr>
            </a:br>
            <a:br>
              <a:rPr b="1" lang="en-US" sz="4000">
                <a:solidFill>
                  <a:srgbClr val="B40085"/>
                </a:solidFill>
              </a:rPr>
            </a:br>
            <a:r>
              <a:rPr b="1" lang="en-US" sz="4000">
                <a:solidFill>
                  <a:srgbClr val="B40085"/>
                </a:solidFill>
              </a:rPr>
              <a:t>मन्त्रयमाणो ह्य् एकेनअर्थ.कृच्छ्रेषु निश्चयं                 नअधिगच्छेत् ॥ (१.१५.३५)</a:t>
            </a:r>
            <a:br>
              <a:rPr b="1" lang="en-US" sz="4000">
                <a:solidFill>
                  <a:srgbClr val="B40085"/>
                </a:solidFill>
              </a:rPr>
            </a:br>
            <a:r>
              <a:rPr b="1" lang="en-US" sz="4000">
                <a:solidFill>
                  <a:srgbClr val="B40085"/>
                </a:solidFill>
              </a:rPr>
              <a:t>“Holding a consultation with only one, he may not be able to reach a decision in difficult matters”</a:t>
            </a:r>
            <a:br>
              <a:rPr b="1" lang="en-US" sz="4000">
                <a:solidFill>
                  <a:srgbClr val="B40085"/>
                </a:solidFill>
              </a:rPr>
            </a:br>
            <a:br>
              <a:rPr b="1" lang="en-US" sz="4000">
                <a:solidFill>
                  <a:srgbClr val="B40085"/>
                </a:solidFill>
              </a:rPr>
            </a:br>
            <a:r>
              <a:rPr b="1" lang="en-US" sz="4000">
                <a:solidFill>
                  <a:srgbClr val="B40085"/>
                </a:solidFill>
              </a:rPr>
              <a:t>⁃ Don’t just consult one person. Check with three experts.</a:t>
            </a:r>
            <a:endParaRPr b="1" sz="4000">
              <a:solidFill>
                <a:srgbClr val="B40085"/>
              </a:solidFill>
            </a:endParaRPr>
          </a:p>
        </p:txBody>
      </p:sp>
    </p:spTree>
  </p:cSld>
  <p:clrMapOvr>
    <a:masterClrMapping/>
  </p:clrMapOvr>
  <p:transition spd="slow">
    <p:push/>
  </p:transition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48"/>
          <p:cNvSpPr txBox="1"/>
          <p:nvPr>
            <p:ph type="ctrTitle"/>
          </p:nvPr>
        </p:nvSpPr>
        <p:spPr>
          <a:xfrm>
            <a:off x="-53268" y="-399496"/>
            <a:ext cx="12192000" cy="612319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B40085"/>
              </a:buClr>
              <a:buSzPts val="4000"/>
              <a:buFont typeface="Arial"/>
              <a:buNone/>
            </a:pPr>
            <a:br>
              <a:rPr b="1" lang="en-US" sz="4000">
                <a:solidFill>
                  <a:srgbClr val="B40085"/>
                </a:solidFill>
              </a:rPr>
            </a:br>
            <a:br>
              <a:rPr b="1" lang="en-US" sz="4000">
                <a:solidFill>
                  <a:srgbClr val="B40085"/>
                </a:solidFill>
              </a:rPr>
            </a:br>
            <a:br>
              <a:rPr b="1" lang="en-US" sz="4000">
                <a:solidFill>
                  <a:srgbClr val="B40085"/>
                </a:solidFill>
              </a:rPr>
            </a:br>
            <a:br>
              <a:rPr b="1" lang="en-US" sz="4000">
                <a:solidFill>
                  <a:srgbClr val="B40085"/>
                </a:solidFill>
              </a:rPr>
            </a:br>
            <a:br>
              <a:rPr b="1" lang="en-US" sz="4000">
                <a:solidFill>
                  <a:srgbClr val="B40085"/>
                </a:solidFill>
              </a:rPr>
            </a:br>
            <a:r>
              <a:rPr b="1" lang="en-US" sz="4000">
                <a:solidFill>
                  <a:srgbClr val="000099"/>
                </a:solidFill>
              </a:rPr>
              <a:t>47.</a:t>
            </a:r>
            <a:br>
              <a:rPr b="1" lang="en-US" sz="4000">
                <a:solidFill>
                  <a:srgbClr val="000099"/>
                </a:solidFill>
              </a:rPr>
            </a:br>
            <a:br>
              <a:rPr b="1" lang="en-US" sz="4000">
                <a:solidFill>
                  <a:srgbClr val="000099"/>
                </a:solidFill>
              </a:rPr>
            </a:br>
            <a:r>
              <a:rPr b="1" lang="en-US" sz="4000">
                <a:solidFill>
                  <a:srgbClr val="000099"/>
                </a:solidFill>
              </a:rPr>
              <a:t>ततः परेषु कृच्छ्रेण_अर्थ.निश्चयो गम्यते, मन्त्रो वा रक्ष्यते ॥(१.१५.४०)</a:t>
            </a:r>
            <a:br>
              <a:rPr b="1" lang="en-US" sz="4000">
                <a:solidFill>
                  <a:srgbClr val="000099"/>
                </a:solidFill>
              </a:rPr>
            </a:br>
            <a:br>
              <a:rPr b="1" lang="en-US" sz="4000">
                <a:solidFill>
                  <a:srgbClr val="000099"/>
                </a:solidFill>
              </a:rPr>
            </a:br>
            <a:r>
              <a:rPr b="1" lang="en-US" sz="4000">
                <a:solidFill>
                  <a:srgbClr val="000099"/>
                </a:solidFill>
              </a:rPr>
              <a:t>“With more councillors it is difficult to reach decisions and maintain secrecy”</a:t>
            </a:r>
            <a:br>
              <a:rPr b="1" lang="en-US" sz="4000">
                <a:solidFill>
                  <a:srgbClr val="000099"/>
                </a:solidFill>
              </a:rPr>
            </a:br>
            <a:br>
              <a:rPr b="1" lang="en-US" sz="4000">
                <a:solidFill>
                  <a:srgbClr val="000099"/>
                </a:solidFill>
              </a:rPr>
            </a:br>
            <a:r>
              <a:rPr b="1" lang="en-US" sz="4000">
                <a:solidFill>
                  <a:srgbClr val="000099"/>
                </a:solidFill>
              </a:rPr>
              <a:t>⁃If you consult too many people you will get confused 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2000">
        <p14:ferris dir="l"/>
      </p:transition>
    </mc:Choice>
    <mc:Fallback>
      <p:transition spd="med">
        <p:fad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49"/>
          <p:cNvSpPr txBox="1"/>
          <p:nvPr>
            <p:ph type="ctrTitle"/>
          </p:nvPr>
        </p:nvSpPr>
        <p:spPr>
          <a:xfrm>
            <a:off x="-53268" y="-399496"/>
            <a:ext cx="12192000" cy="576160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B40085"/>
              </a:buClr>
              <a:buSzPts val="4000"/>
              <a:buFont typeface="Arial"/>
              <a:buNone/>
            </a:pPr>
            <a:br>
              <a:rPr b="1" lang="en-US" sz="4000">
                <a:solidFill>
                  <a:srgbClr val="B40085"/>
                </a:solidFill>
              </a:rPr>
            </a:br>
            <a:br>
              <a:rPr b="1" lang="en-US" sz="4000">
                <a:solidFill>
                  <a:srgbClr val="B40085"/>
                </a:solidFill>
              </a:rPr>
            </a:br>
            <a:br>
              <a:rPr b="1" lang="en-US" sz="4000">
                <a:solidFill>
                  <a:srgbClr val="B40085"/>
                </a:solidFill>
              </a:rPr>
            </a:br>
            <a:br>
              <a:rPr b="1" lang="en-US" sz="4000">
                <a:solidFill>
                  <a:srgbClr val="B40085"/>
                </a:solidFill>
              </a:rPr>
            </a:br>
            <a:br>
              <a:rPr b="1" lang="en-US" sz="4000">
                <a:solidFill>
                  <a:srgbClr val="B40085"/>
                </a:solidFill>
              </a:rPr>
            </a:br>
            <a:r>
              <a:rPr b="1" lang="en-US" sz="4000">
                <a:solidFill>
                  <a:srgbClr val="C00000"/>
                </a:solidFill>
              </a:rPr>
              <a:t>48.</a:t>
            </a:r>
            <a:br>
              <a:rPr b="1" lang="en-US" sz="4000">
                <a:solidFill>
                  <a:srgbClr val="C00000"/>
                </a:solidFill>
              </a:rPr>
            </a:br>
            <a:br>
              <a:rPr b="1" lang="en-US" sz="4000">
                <a:solidFill>
                  <a:srgbClr val="C00000"/>
                </a:solidFill>
              </a:rPr>
            </a:br>
            <a:r>
              <a:rPr b="1" lang="en-US" sz="4000">
                <a:solidFill>
                  <a:srgbClr val="C00000"/>
                </a:solidFill>
              </a:rPr>
              <a:t>तस्माद् बुद्धि.वृद्धैः सार्धम् अध्यासीत मन्त्रम् ॥(१.१५.२१)</a:t>
            </a:r>
            <a:br>
              <a:rPr b="1" lang="en-US" sz="4000">
                <a:solidFill>
                  <a:srgbClr val="C00000"/>
                </a:solidFill>
              </a:rPr>
            </a:br>
            <a:br>
              <a:rPr b="1" lang="en-US" sz="4000">
                <a:solidFill>
                  <a:srgbClr val="C00000"/>
                </a:solidFill>
              </a:rPr>
            </a:br>
            <a:r>
              <a:rPr b="1" lang="en-US" sz="4000">
                <a:solidFill>
                  <a:srgbClr val="C00000"/>
                </a:solidFill>
              </a:rPr>
              <a:t>“Therefore sit and counsel with those who are matured in intellect”</a:t>
            </a:r>
            <a:br>
              <a:rPr b="1" lang="en-US" sz="4000">
                <a:solidFill>
                  <a:srgbClr val="C00000"/>
                </a:solidFill>
              </a:rPr>
            </a:br>
            <a:br>
              <a:rPr b="1" lang="en-US" sz="4000">
                <a:solidFill>
                  <a:srgbClr val="C00000"/>
                </a:solidFill>
              </a:rPr>
            </a:br>
            <a:r>
              <a:rPr b="1" lang="en-US" sz="4000">
                <a:solidFill>
                  <a:srgbClr val="C00000"/>
                </a:solidFill>
              </a:rPr>
              <a:t>⁃Always get advice from matured and experienced people. Not from beginners.</a:t>
            </a:r>
            <a:endParaRPr b="1" sz="4000">
              <a:solidFill>
                <a:srgbClr val="C00000"/>
              </a:solidFill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"/>
          <p:cNvSpPr txBox="1"/>
          <p:nvPr>
            <p:ph type="ctrTitle"/>
          </p:nvPr>
        </p:nvSpPr>
        <p:spPr>
          <a:xfrm>
            <a:off x="68059" y="588145"/>
            <a:ext cx="11694853" cy="607898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E1C"/>
              </a:buClr>
              <a:buSzPts val="4000"/>
              <a:buFont typeface="Arial"/>
              <a:buNone/>
            </a:pPr>
            <a:r>
              <a:rPr b="1" lang="en-US" sz="4000">
                <a:solidFill>
                  <a:srgbClr val="003E1C"/>
                </a:solidFill>
              </a:rPr>
              <a:t>4. </a:t>
            </a: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003E1C"/>
                </a:solidFill>
              </a:rPr>
              <a:t>राजानमुत्थितमनूत्तिष्ठन्ते भृत्या: ॥ </a:t>
            </a: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003E1C"/>
                </a:solidFill>
              </a:rPr>
              <a:t>“If the king (leader) is energetic, his subjects will be equally energetic” (1.19.1)</a:t>
            </a: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003E1C"/>
                </a:solidFill>
              </a:rPr>
              <a:t>⁃Be a role model leader. Whatever you do others follow.</a:t>
            </a: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FF0000"/>
                </a:solidFill>
              </a:rPr>
            </a:br>
            <a:endParaRPr b="1" sz="400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>
    <mc:Choice Requires="p14">
      <p:transition spd="slow" p14:dur="2000">
        <p14:prism dir="l"/>
      </p:transition>
    </mc:Choice>
    <mc:Fallback>
      <p:transition spd="slow">
        <p:fad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50"/>
          <p:cNvSpPr txBox="1"/>
          <p:nvPr>
            <p:ph type="ctrTitle"/>
          </p:nvPr>
        </p:nvSpPr>
        <p:spPr>
          <a:xfrm>
            <a:off x="124286" y="0"/>
            <a:ext cx="12192000" cy="576160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E1C"/>
              </a:buClr>
              <a:buSzPts val="4000"/>
              <a:buFont typeface="Arial"/>
              <a:buNone/>
            </a:pP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003E1C"/>
                </a:solidFill>
              </a:rPr>
              <a:t>49.</a:t>
            </a: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003E1C"/>
                </a:solidFill>
              </a:rPr>
              <a:t>आत्ययिके कार्ये मन्त्रिणो मन्त्रि.परिषदं च_आहूय ब्रूयात् ॥</a:t>
            </a: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003E1C"/>
                </a:solidFill>
              </a:rPr>
              <a:t>(१.१५.५८)</a:t>
            </a: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003E1C"/>
                </a:solidFill>
              </a:rPr>
              <a:t>“In an urgent matter, he should call together the councillors as well as the council of ministers and ask them”</a:t>
            </a: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003E1C"/>
                </a:solidFill>
              </a:rPr>
              <a:t>⁃ Even if the matter is urgent consult experts </a:t>
            </a:r>
            <a:endParaRPr b="1" sz="4000">
              <a:solidFill>
                <a:srgbClr val="003E1C"/>
              </a:solidFill>
            </a:endParaRPr>
          </a:p>
        </p:txBody>
      </p:sp>
    </p:spTree>
  </p:cSld>
  <p:clrMapOvr>
    <a:masterClrMapping/>
  </p:clrMapOvr>
  <mc:AlternateContent>
    <mc:Choice Requires="p14">
      <p:transition spd="slow" p14:dur="1300">
        <p14:pan dir="u"/>
      </p:transition>
    </mc:Choice>
    <mc:Fallback>
      <p:transition spd="med">
        <p:fad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51"/>
          <p:cNvSpPr txBox="1"/>
          <p:nvPr>
            <p:ph type="ctrTitle"/>
          </p:nvPr>
        </p:nvSpPr>
        <p:spPr>
          <a:xfrm>
            <a:off x="124286" y="0"/>
            <a:ext cx="12192000" cy="576160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E1C"/>
              </a:buClr>
              <a:buSzPts val="4000"/>
              <a:buFont typeface="Arial"/>
              <a:buNone/>
            </a:pP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002060"/>
                </a:solidFill>
              </a:rPr>
              <a:t>50.</a:t>
            </a:r>
            <a:br>
              <a:rPr b="1" lang="en-US" sz="4000">
                <a:solidFill>
                  <a:srgbClr val="002060"/>
                </a:solidFill>
              </a:rPr>
            </a:br>
            <a:br>
              <a:rPr b="1" lang="en-US" sz="4000">
                <a:solidFill>
                  <a:srgbClr val="002060"/>
                </a:solidFill>
              </a:rPr>
            </a:br>
            <a:r>
              <a:rPr b="1" lang="en-US" sz="4000">
                <a:solidFill>
                  <a:srgbClr val="002060"/>
                </a:solidFill>
              </a:rPr>
              <a:t>तत्र यद्.भूयिष्ठा ब्रूयुः कार्य.सिद्धि.करं वा तत् कुर्यात् ॥(१.१५.५९)</a:t>
            </a:r>
            <a:br>
              <a:rPr b="1" lang="en-US" sz="4000">
                <a:solidFill>
                  <a:srgbClr val="002060"/>
                </a:solidFill>
              </a:rPr>
            </a:br>
            <a:br>
              <a:rPr b="1" lang="en-US" sz="4000">
                <a:solidFill>
                  <a:srgbClr val="002060"/>
                </a:solidFill>
              </a:rPr>
            </a:br>
            <a:r>
              <a:rPr b="1" lang="en-US" sz="4000">
                <a:solidFill>
                  <a:srgbClr val="002060"/>
                </a:solidFill>
              </a:rPr>
              <a:t>“What the majority of experts  suggest or what is conducive to the success of the work, that he (leader) should do”</a:t>
            </a:r>
            <a:br>
              <a:rPr b="1" lang="en-US" sz="4000">
                <a:solidFill>
                  <a:srgbClr val="002060"/>
                </a:solidFill>
              </a:rPr>
            </a:br>
            <a:br>
              <a:rPr b="1" lang="en-US" sz="4000">
                <a:solidFill>
                  <a:srgbClr val="002060"/>
                </a:solidFill>
              </a:rPr>
            </a:br>
            <a:r>
              <a:rPr b="1" lang="en-US" sz="4000">
                <a:solidFill>
                  <a:srgbClr val="002060"/>
                </a:solidFill>
              </a:rPr>
              <a:t>⁃ What experts say the leader must do</a:t>
            </a:r>
            <a:endParaRPr b="1" sz="400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 p14:dur="1600">
    <p:blinds dir="vert"/>
  </p:transition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52"/>
          <p:cNvSpPr txBox="1"/>
          <p:nvPr>
            <p:ph type="ctrTitle"/>
          </p:nvPr>
        </p:nvSpPr>
        <p:spPr>
          <a:xfrm>
            <a:off x="124286" y="0"/>
            <a:ext cx="12192000" cy="576160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E1C"/>
              </a:buClr>
              <a:buSzPts val="4000"/>
              <a:buFont typeface="Arial"/>
              <a:buNone/>
            </a:pP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B40085"/>
                </a:solidFill>
              </a:rPr>
              <a:t>51.</a:t>
            </a:r>
            <a:br>
              <a:rPr b="1" lang="en-US" sz="4000">
                <a:solidFill>
                  <a:srgbClr val="B40085"/>
                </a:solidFill>
              </a:rPr>
            </a:br>
            <a:br>
              <a:rPr b="1" lang="en-US" sz="4000">
                <a:solidFill>
                  <a:srgbClr val="B40085"/>
                </a:solidFill>
              </a:rPr>
            </a:br>
            <a:r>
              <a:rPr b="1" lang="en-US" sz="4000">
                <a:solidFill>
                  <a:srgbClr val="B40085"/>
                </a:solidFill>
              </a:rPr>
              <a:t>यावद्भ्यो गुह्यम् आचष्टे जनेभ्यः पुरुष.अधिपः ।अवशः कर्मणा तेन वश्यो भवति तावताम् ॥ (१.८.९)</a:t>
            </a:r>
            <a:br>
              <a:rPr b="1" lang="en-US" sz="4000">
                <a:solidFill>
                  <a:srgbClr val="B40085"/>
                </a:solidFill>
              </a:rPr>
            </a:br>
            <a:br>
              <a:rPr b="1" lang="en-US" sz="4000">
                <a:solidFill>
                  <a:srgbClr val="B40085"/>
                </a:solidFill>
              </a:rPr>
            </a:br>
            <a:r>
              <a:rPr b="1" lang="en-US" sz="4000">
                <a:solidFill>
                  <a:srgbClr val="B40085"/>
                </a:solidFill>
              </a:rPr>
              <a:t>“To as many persons the leader communicates a secret; to so many does he become subservient, being helpless by that act” </a:t>
            </a:r>
            <a:br>
              <a:rPr b="1" lang="en-US" sz="4000">
                <a:solidFill>
                  <a:srgbClr val="B40085"/>
                </a:solidFill>
              </a:rPr>
            </a:br>
            <a:br>
              <a:rPr b="1" lang="en-US" sz="4000">
                <a:solidFill>
                  <a:srgbClr val="B40085"/>
                </a:solidFill>
              </a:rPr>
            </a:br>
            <a:r>
              <a:rPr b="1" lang="en-US" sz="4000">
                <a:solidFill>
                  <a:srgbClr val="B40085"/>
                </a:solidFill>
              </a:rPr>
              <a:t>- Think before you speak</a:t>
            </a:r>
            <a:endParaRPr b="1" sz="4000">
              <a:solidFill>
                <a:srgbClr val="B40085"/>
              </a:solidFill>
            </a:endParaRPr>
          </a:p>
        </p:txBody>
      </p:sp>
    </p:spTree>
  </p:cSld>
  <p:clrMapOvr>
    <a:masterClrMapping/>
  </p:clrMapOvr>
  <p:transition spd="slow" p14:dur="2500">
    <p:checker/>
  </p:transition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53"/>
          <p:cNvSpPr txBox="1"/>
          <p:nvPr>
            <p:ph type="ctrTitle"/>
          </p:nvPr>
        </p:nvSpPr>
        <p:spPr>
          <a:xfrm>
            <a:off x="124286" y="0"/>
            <a:ext cx="12192000" cy="576160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E1C"/>
              </a:buClr>
              <a:buSzPts val="4000"/>
              <a:buFont typeface="Arial"/>
              <a:buNone/>
            </a:pP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FF0000"/>
                </a:solidFill>
              </a:rPr>
              <a:t>52.</a:t>
            </a:r>
            <a:br>
              <a:rPr b="1" lang="en-US" sz="4000">
                <a:solidFill>
                  <a:srgbClr val="FF0000"/>
                </a:solidFill>
              </a:rPr>
            </a:br>
            <a:br>
              <a:rPr b="1" lang="en-US" sz="4000">
                <a:solidFill>
                  <a:srgbClr val="FF0000"/>
                </a:solidFill>
              </a:rPr>
            </a:br>
            <a:r>
              <a:rPr b="1" lang="en-US" sz="4000">
                <a:solidFill>
                  <a:srgbClr val="FF0000"/>
                </a:solidFill>
              </a:rPr>
              <a:t>सहाय.साध्ये कार्ये द्वैधीभावं गच्छेत् ॥(७.१.१८)</a:t>
            </a:r>
            <a:br>
              <a:rPr b="1" lang="en-US" sz="4000">
                <a:solidFill>
                  <a:srgbClr val="FF0000"/>
                </a:solidFill>
              </a:rPr>
            </a:br>
            <a:br>
              <a:rPr b="1" lang="en-US" sz="4000">
                <a:solidFill>
                  <a:srgbClr val="FF0000"/>
                </a:solidFill>
              </a:rPr>
            </a:br>
            <a:r>
              <a:rPr b="1" lang="en-US" sz="4000">
                <a:solidFill>
                  <a:srgbClr val="FF0000"/>
                </a:solidFill>
              </a:rPr>
              <a:t>“In a work that can be achieved with the help of an associate, he should resort to a dual policy” (7.1.1)</a:t>
            </a:r>
            <a:br>
              <a:rPr b="1" lang="en-US" sz="4000">
                <a:solidFill>
                  <a:srgbClr val="FF0000"/>
                </a:solidFill>
              </a:rPr>
            </a:br>
            <a:br>
              <a:rPr b="1" lang="en-US" sz="4000">
                <a:solidFill>
                  <a:srgbClr val="FF0000"/>
                </a:solidFill>
              </a:rPr>
            </a:br>
            <a:r>
              <a:rPr b="1" lang="en-US" sz="4000">
                <a:solidFill>
                  <a:srgbClr val="FF0000"/>
                </a:solidFill>
              </a:rPr>
              <a:t>⁃Take the help of others and achieve your success </a:t>
            </a:r>
            <a:endParaRPr b="1" sz="400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54"/>
          <p:cNvSpPr txBox="1"/>
          <p:nvPr>
            <p:ph type="ctrTitle"/>
          </p:nvPr>
        </p:nvSpPr>
        <p:spPr>
          <a:xfrm>
            <a:off x="124286" y="0"/>
            <a:ext cx="12192000" cy="535323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E1C"/>
              </a:buClr>
              <a:buSzPts val="4000"/>
              <a:buFont typeface="Arial"/>
              <a:buNone/>
            </a:pP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000099"/>
                </a:solidFill>
              </a:rPr>
              <a:t>53.</a:t>
            </a:r>
            <a:br>
              <a:rPr b="1" lang="en-US" sz="4000">
                <a:solidFill>
                  <a:srgbClr val="000099"/>
                </a:solidFill>
              </a:rPr>
            </a:br>
            <a:br>
              <a:rPr b="1" lang="en-US" sz="4000">
                <a:solidFill>
                  <a:srgbClr val="000099"/>
                </a:solidFill>
              </a:rPr>
            </a:br>
            <a:r>
              <a:rPr b="1" lang="en-US" sz="4000">
                <a:solidFill>
                  <a:srgbClr val="000099"/>
                </a:solidFill>
              </a:rPr>
              <a:t>अवाप्त.अर्थः कालं न_अतिक्रामयेत्  (१.१५.४५)</a:t>
            </a:r>
            <a:br>
              <a:rPr b="1" lang="en-US" sz="4000">
                <a:solidFill>
                  <a:srgbClr val="000099"/>
                </a:solidFill>
              </a:rPr>
            </a:br>
            <a:br>
              <a:rPr b="1" lang="en-US" sz="4000">
                <a:solidFill>
                  <a:srgbClr val="000099"/>
                </a:solidFill>
              </a:rPr>
            </a:br>
            <a:r>
              <a:rPr b="1" lang="en-US" sz="4000">
                <a:solidFill>
                  <a:srgbClr val="000099"/>
                </a:solidFill>
              </a:rPr>
              <a:t>“Having found a matter for consideration, he should not allow time to pass”</a:t>
            </a:r>
            <a:br>
              <a:rPr b="1" lang="en-US" sz="4000">
                <a:solidFill>
                  <a:srgbClr val="000099"/>
                </a:solidFill>
              </a:rPr>
            </a:br>
            <a:br>
              <a:rPr b="1" lang="en-US" sz="4000">
                <a:solidFill>
                  <a:srgbClr val="000099"/>
                </a:solidFill>
              </a:rPr>
            </a:br>
            <a:r>
              <a:rPr b="1" lang="en-US" sz="4000">
                <a:solidFill>
                  <a:srgbClr val="000099"/>
                </a:solidFill>
              </a:rPr>
              <a:t>⁃Start your work right here and now. Don’t waste time </a:t>
            </a:r>
            <a:endParaRPr b="1" sz="4000">
              <a:solidFill>
                <a:srgbClr val="000099"/>
              </a:solidFill>
            </a:endParaRPr>
          </a:p>
        </p:txBody>
      </p:sp>
    </p:spTree>
  </p:cSld>
  <p:clrMapOvr>
    <a:masterClrMapping/>
  </p:clrMapOvr>
  <mc:AlternateContent>
    <mc:Choice Requires="p14">
      <p:transition spd="slow" p14:dur="800">
        <p14:flythrough dir="out"/>
      </p:transition>
    </mc:Choice>
    <mc:Fallback>
      <p:transition spd="med">
        <p:fade/>
      </p:transition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55"/>
          <p:cNvSpPr txBox="1"/>
          <p:nvPr>
            <p:ph type="ctrTitle"/>
          </p:nvPr>
        </p:nvSpPr>
        <p:spPr>
          <a:xfrm>
            <a:off x="124286" y="467360"/>
            <a:ext cx="12192000" cy="535323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br>
              <a:rPr b="1" lang="en-US" sz="4000">
                <a:solidFill>
                  <a:srgbClr val="990033"/>
                </a:solidFill>
              </a:rPr>
            </a:br>
            <a:br>
              <a:rPr b="1" lang="en-US" sz="4000">
                <a:solidFill>
                  <a:srgbClr val="990033"/>
                </a:solidFill>
              </a:rPr>
            </a:br>
            <a:br>
              <a:rPr b="1" lang="en-US" sz="4000">
                <a:solidFill>
                  <a:srgbClr val="990033"/>
                </a:solidFill>
              </a:rPr>
            </a:br>
            <a:br>
              <a:rPr b="1" lang="en-US" sz="4000">
                <a:solidFill>
                  <a:srgbClr val="990033"/>
                </a:solidFill>
              </a:rPr>
            </a:br>
            <a:br>
              <a:rPr b="1" lang="en-US" sz="4000">
                <a:solidFill>
                  <a:srgbClr val="990033"/>
                </a:solidFill>
              </a:rPr>
            </a:br>
            <a:r>
              <a:rPr b="1" lang="en-US" sz="4000">
                <a:solidFill>
                  <a:srgbClr val="990033"/>
                </a:solidFill>
              </a:rPr>
              <a:t>54.</a:t>
            </a:r>
            <a:br>
              <a:rPr b="1" lang="en-US" sz="4000">
                <a:solidFill>
                  <a:srgbClr val="990033"/>
                </a:solidFill>
              </a:rPr>
            </a:br>
            <a:br>
              <a:rPr b="1" lang="en-US" sz="4000">
                <a:solidFill>
                  <a:srgbClr val="990033"/>
                </a:solidFill>
              </a:rPr>
            </a:br>
            <a:r>
              <a:rPr b="1" lang="en-US" sz="4000">
                <a:solidFill>
                  <a:srgbClr val="990033"/>
                </a:solidFill>
              </a:rPr>
              <a:t>सर्वं चावेक्षितं द्रव्यं निबद्धागमनिर्गमम् ।निर्गच्छेदभिगच्छेद्वा मुद्रासंक्रान्तभूमिकम् ॥१.२०.२३)</a:t>
            </a:r>
            <a:br>
              <a:rPr b="1" lang="en-US" sz="4000">
                <a:solidFill>
                  <a:srgbClr val="990033"/>
                </a:solidFill>
              </a:rPr>
            </a:br>
            <a:br>
              <a:rPr b="1" lang="en-US" sz="4000">
                <a:solidFill>
                  <a:srgbClr val="990033"/>
                </a:solidFill>
              </a:rPr>
            </a:br>
            <a:r>
              <a:rPr b="1" lang="en-US" sz="4000">
                <a:solidFill>
                  <a:srgbClr val="990033"/>
                </a:solidFill>
              </a:rPr>
              <a:t>“Every object should go out of or come into (the palace) after it is examined and its arrival or departure recorded”</a:t>
            </a:r>
            <a:br>
              <a:rPr b="1" lang="en-US" sz="4000">
                <a:solidFill>
                  <a:srgbClr val="990033"/>
                </a:solidFill>
              </a:rPr>
            </a:br>
            <a:br>
              <a:rPr b="1" lang="en-US" sz="4000">
                <a:solidFill>
                  <a:srgbClr val="990033"/>
                </a:solidFill>
              </a:rPr>
            </a:br>
            <a:r>
              <a:rPr b="1" lang="en-US" sz="4000">
                <a:solidFill>
                  <a:srgbClr val="990033"/>
                </a:solidFill>
              </a:rPr>
              <a:t>⁃ Keep all records</a:t>
            </a:r>
            <a:endParaRPr b="1" sz="4000">
              <a:solidFill>
                <a:srgbClr val="990033"/>
              </a:solidFill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56"/>
          <p:cNvSpPr txBox="1"/>
          <p:nvPr>
            <p:ph type="ctrTitle"/>
          </p:nvPr>
        </p:nvSpPr>
        <p:spPr>
          <a:xfrm>
            <a:off x="124286" y="467360"/>
            <a:ext cx="12192000" cy="535323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br>
              <a:rPr b="1" lang="en-US" sz="4000">
                <a:solidFill>
                  <a:srgbClr val="990033"/>
                </a:solidFill>
              </a:rPr>
            </a:br>
            <a:br>
              <a:rPr b="1" lang="en-US" sz="4000">
                <a:solidFill>
                  <a:srgbClr val="990033"/>
                </a:solidFill>
              </a:rPr>
            </a:br>
            <a:br>
              <a:rPr b="1" lang="en-US" sz="4000">
                <a:solidFill>
                  <a:srgbClr val="990033"/>
                </a:solidFill>
              </a:rPr>
            </a:br>
            <a:br>
              <a:rPr b="1" lang="en-US" sz="4000">
                <a:solidFill>
                  <a:srgbClr val="990033"/>
                </a:solidFill>
              </a:rPr>
            </a:br>
            <a:br>
              <a:rPr b="1" lang="en-US" sz="4000">
                <a:solidFill>
                  <a:srgbClr val="990033"/>
                </a:solidFill>
              </a:rPr>
            </a:br>
            <a:r>
              <a:rPr b="1" lang="en-US" sz="4000">
                <a:solidFill>
                  <a:srgbClr val="003E1C"/>
                </a:solidFill>
              </a:rPr>
              <a:t>55.</a:t>
            </a: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003E1C"/>
                </a:solidFill>
              </a:rPr>
              <a:t>दैवं मानुषं वा प्रकृतिव्यसनमनयापनयाभ्यां                       सम्भवति ॥ (०८.१.०२)</a:t>
            </a: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003E1C"/>
                </a:solidFill>
              </a:rPr>
              <a:t>“A calamity of a constituent, of a divine or human origin, springs from ill luck or wrong policy”</a:t>
            </a: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003E1C"/>
                </a:solidFill>
              </a:rPr>
              <a:t>⁃ A bad event happens due to bad luck or bad planning. Therefore plan well.</a:t>
            </a:r>
            <a:endParaRPr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57"/>
          <p:cNvSpPr txBox="1"/>
          <p:nvPr>
            <p:ph type="ctrTitle"/>
          </p:nvPr>
        </p:nvSpPr>
        <p:spPr>
          <a:xfrm>
            <a:off x="124286" y="467360"/>
            <a:ext cx="11975978" cy="490363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br>
              <a:rPr b="1" lang="en-US" sz="4000">
                <a:solidFill>
                  <a:srgbClr val="990033"/>
                </a:solidFill>
              </a:rPr>
            </a:br>
            <a:br>
              <a:rPr b="1" lang="en-US" sz="4000">
                <a:solidFill>
                  <a:srgbClr val="990033"/>
                </a:solidFill>
              </a:rPr>
            </a:br>
            <a:br>
              <a:rPr b="1" lang="en-US" sz="4000">
                <a:solidFill>
                  <a:srgbClr val="990033"/>
                </a:solidFill>
              </a:rPr>
            </a:br>
            <a:br>
              <a:rPr b="1" lang="en-US" sz="4000">
                <a:solidFill>
                  <a:srgbClr val="990033"/>
                </a:solidFill>
              </a:rPr>
            </a:br>
            <a:br>
              <a:rPr b="1" lang="en-US" sz="4000">
                <a:solidFill>
                  <a:srgbClr val="990033"/>
                </a:solidFill>
              </a:rPr>
            </a:br>
            <a:r>
              <a:rPr b="1" lang="en-US" sz="4000">
                <a:solidFill>
                  <a:srgbClr val="B40085"/>
                </a:solidFill>
              </a:rPr>
              <a:t>56.</a:t>
            </a:r>
            <a:br>
              <a:rPr b="1" lang="en-US" sz="4000">
                <a:solidFill>
                  <a:srgbClr val="B40085"/>
                </a:solidFill>
              </a:rPr>
            </a:br>
            <a:br>
              <a:rPr b="1" lang="en-US" sz="4000">
                <a:solidFill>
                  <a:srgbClr val="B40085"/>
                </a:solidFill>
              </a:rPr>
            </a:br>
            <a:r>
              <a:rPr b="1" lang="en-US" sz="4000">
                <a:solidFill>
                  <a:srgbClr val="B40085"/>
                </a:solidFill>
              </a:rPr>
              <a:t>आप्तपुरुषाधिष्ठितौ दुर्गप्रत्यन्तस्थौ वा कोशदण्डावेकस्थौ कारयेत्, कुल्यकुमारमुख्यांश्चान्यापदेशेन ॥ (०५.६.०७)</a:t>
            </a:r>
            <a:br>
              <a:rPr b="1" lang="en-US" sz="4000">
                <a:solidFill>
                  <a:srgbClr val="B40085"/>
                </a:solidFill>
              </a:rPr>
            </a:br>
            <a:br>
              <a:rPr b="1" lang="en-US" sz="4000">
                <a:solidFill>
                  <a:srgbClr val="B40085"/>
                </a:solidFill>
              </a:rPr>
            </a:br>
            <a:r>
              <a:rPr b="1" lang="en-US" sz="4000">
                <a:solidFill>
                  <a:srgbClr val="B40085"/>
                </a:solidFill>
              </a:rPr>
              <a:t>“Leader should cause the treasury and the army to be collected in one place, in the fortified city, in charge of trustworthy men”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58"/>
          <p:cNvSpPr txBox="1"/>
          <p:nvPr>
            <p:ph type="ctrTitle"/>
          </p:nvPr>
        </p:nvSpPr>
        <p:spPr>
          <a:xfrm>
            <a:off x="124286" y="467360"/>
            <a:ext cx="11975978" cy="490363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br>
              <a:rPr b="1" lang="en-US" sz="4000">
                <a:solidFill>
                  <a:srgbClr val="990033"/>
                </a:solidFill>
              </a:rPr>
            </a:br>
            <a:br>
              <a:rPr b="1" lang="en-US" sz="4000">
                <a:solidFill>
                  <a:srgbClr val="990033"/>
                </a:solidFill>
              </a:rPr>
            </a:br>
            <a:br>
              <a:rPr b="1" lang="en-US" sz="4000">
                <a:solidFill>
                  <a:srgbClr val="990033"/>
                </a:solidFill>
              </a:rPr>
            </a:br>
            <a:br>
              <a:rPr b="1" lang="en-US" sz="4000">
                <a:solidFill>
                  <a:srgbClr val="990033"/>
                </a:solidFill>
              </a:rPr>
            </a:br>
            <a:br>
              <a:rPr b="1" lang="en-US" sz="4000">
                <a:solidFill>
                  <a:srgbClr val="990033"/>
                </a:solidFill>
              </a:rPr>
            </a:br>
            <a:r>
              <a:rPr b="1" lang="en-US" sz="4000">
                <a:solidFill>
                  <a:srgbClr val="FF0000"/>
                </a:solidFill>
              </a:rPr>
              <a:t>57.</a:t>
            </a:r>
            <a:br>
              <a:rPr b="1" lang="en-US" sz="4000">
                <a:solidFill>
                  <a:srgbClr val="FF0000"/>
                </a:solidFill>
              </a:rPr>
            </a:br>
            <a:br>
              <a:rPr b="1" lang="en-US" sz="4000">
                <a:solidFill>
                  <a:srgbClr val="FF0000"/>
                </a:solidFill>
              </a:rPr>
            </a:br>
            <a:r>
              <a:rPr b="1" lang="en-US" sz="4000">
                <a:solidFill>
                  <a:srgbClr val="FF0000"/>
                </a:solidFill>
              </a:rPr>
              <a:t>राज्ञोऽभ्यन्तरो बाह्यो वा कोप इति ॥ (८.२.२)</a:t>
            </a:r>
            <a:br>
              <a:rPr b="1" lang="en-US" sz="4000">
                <a:solidFill>
                  <a:srgbClr val="FF0000"/>
                </a:solidFill>
              </a:rPr>
            </a:br>
            <a:br>
              <a:rPr b="1" lang="en-US" sz="4000">
                <a:solidFill>
                  <a:srgbClr val="FF0000"/>
                </a:solidFill>
              </a:rPr>
            </a:br>
            <a:r>
              <a:rPr b="1" lang="en-US" sz="4000">
                <a:solidFill>
                  <a:srgbClr val="FF0000"/>
                </a:solidFill>
              </a:rPr>
              <a:t>“For the king, there is (danger of) revolt in the interior or in the outer regions”</a:t>
            </a:r>
            <a:br>
              <a:rPr b="1" lang="en-US" sz="4000">
                <a:solidFill>
                  <a:srgbClr val="FF0000"/>
                </a:solidFill>
              </a:rPr>
            </a:br>
            <a:br>
              <a:rPr b="1" lang="en-US" sz="4000">
                <a:solidFill>
                  <a:srgbClr val="FF0000"/>
                </a:solidFill>
              </a:rPr>
            </a:br>
            <a:r>
              <a:rPr b="1" lang="en-US" sz="4000">
                <a:solidFill>
                  <a:srgbClr val="FF0000"/>
                </a:solidFill>
              </a:rPr>
              <a:t>⁃The leader has the danger of being attacked. So be alert and careful </a:t>
            </a:r>
            <a:endParaRPr b="1" sz="400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>
    <mc:Choice Requires="p14">
      <p:transition spd="slow" p14:dur="900">
        <p14:warp dir="in"/>
      </p:transition>
    </mc:Choice>
    <mc:Fallback>
      <p:transition spd="med">
        <p:fade/>
      </p:transition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6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59"/>
          <p:cNvSpPr txBox="1"/>
          <p:nvPr>
            <p:ph type="ctrTitle"/>
          </p:nvPr>
        </p:nvSpPr>
        <p:spPr>
          <a:xfrm>
            <a:off x="124286" y="932154"/>
            <a:ext cx="11975978" cy="47584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br>
              <a:rPr b="1" lang="en-US" sz="4000">
                <a:solidFill>
                  <a:srgbClr val="990033"/>
                </a:solidFill>
              </a:rPr>
            </a:br>
            <a:br>
              <a:rPr b="1" lang="en-US" sz="4000">
                <a:solidFill>
                  <a:srgbClr val="990033"/>
                </a:solidFill>
              </a:rPr>
            </a:br>
            <a:br>
              <a:rPr b="1" lang="en-US" sz="4000">
                <a:solidFill>
                  <a:srgbClr val="990033"/>
                </a:solidFill>
              </a:rPr>
            </a:br>
            <a:br>
              <a:rPr b="1" lang="en-US" sz="4000">
                <a:solidFill>
                  <a:srgbClr val="990033"/>
                </a:solidFill>
              </a:rPr>
            </a:br>
            <a:br>
              <a:rPr b="1" lang="en-US" sz="4000">
                <a:solidFill>
                  <a:srgbClr val="990033"/>
                </a:solidFill>
              </a:rPr>
            </a:br>
            <a:br>
              <a:rPr b="1" lang="en-US" sz="4000">
                <a:solidFill>
                  <a:srgbClr val="990033"/>
                </a:solidFill>
              </a:rPr>
            </a:br>
            <a:br>
              <a:rPr b="1" lang="en-US" sz="4000">
                <a:solidFill>
                  <a:srgbClr val="990033"/>
                </a:solidFill>
              </a:rPr>
            </a:br>
            <a:r>
              <a:rPr b="1" lang="en-US" sz="4000">
                <a:solidFill>
                  <a:srgbClr val="000099"/>
                </a:solidFill>
              </a:rPr>
              <a:t>58.</a:t>
            </a:r>
            <a:br>
              <a:rPr b="1" lang="en-US" sz="4000">
                <a:solidFill>
                  <a:srgbClr val="000099"/>
                </a:solidFill>
              </a:rPr>
            </a:br>
            <a:br>
              <a:rPr b="1" lang="en-US" sz="4000">
                <a:solidFill>
                  <a:srgbClr val="000099"/>
                </a:solidFill>
              </a:rPr>
            </a:br>
            <a:r>
              <a:rPr b="1" lang="en-US" sz="4000">
                <a:solidFill>
                  <a:srgbClr val="000099"/>
                </a:solidFill>
              </a:rPr>
              <a:t>ताननुगुणान् भुञ्जीत सामदानाभ्याम्, विगुणान् भेददण्डाभ्याम् ॥(११.१.३)</a:t>
            </a:r>
            <a:br>
              <a:rPr b="1" lang="en-US" sz="4000">
                <a:solidFill>
                  <a:srgbClr val="000099"/>
                </a:solidFill>
              </a:rPr>
            </a:br>
            <a:br>
              <a:rPr b="1" lang="en-US" sz="4000">
                <a:solidFill>
                  <a:srgbClr val="000099"/>
                </a:solidFill>
              </a:rPr>
            </a:br>
            <a:r>
              <a:rPr b="1" lang="en-US" sz="4000">
                <a:solidFill>
                  <a:srgbClr val="000099"/>
                </a:solidFill>
              </a:rPr>
              <a:t>“He should win over those of them who are friendly with conciliation and gifts, those hostile through dissensions and force”</a:t>
            </a:r>
            <a:br>
              <a:rPr b="1" lang="en-US" sz="4000">
                <a:solidFill>
                  <a:srgbClr val="000099"/>
                </a:solidFill>
              </a:rPr>
            </a:br>
            <a:br>
              <a:rPr b="1" lang="en-US" sz="4000">
                <a:solidFill>
                  <a:srgbClr val="000099"/>
                </a:solidFill>
              </a:rPr>
            </a:br>
            <a:r>
              <a:rPr b="1" lang="en-US" sz="4000">
                <a:solidFill>
                  <a:srgbClr val="000099"/>
                </a:solidFill>
              </a:rPr>
              <a:t> ⁃ Sama, Dana, Danda,Bheda</a:t>
            </a:r>
            <a:endParaRPr b="1" sz="400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6"/>
          <p:cNvSpPr txBox="1"/>
          <p:nvPr>
            <p:ph type="ctrTitle"/>
          </p:nvPr>
        </p:nvSpPr>
        <p:spPr>
          <a:xfrm>
            <a:off x="85814" y="584816"/>
            <a:ext cx="11499545" cy="568836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000"/>
              <a:buFont typeface="Arial"/>
              <a:buNone/>
            </a:pPr>
            <a:r>
              <a:rPr b="1" lang="en-US" sz="4000">
                <a:solidFill>
                  <a:srgbClr val="C00000"/>
                </a:solidFill>
              </a:rPr>
              <a:t>5. </a:t>
            </a:r>
            <a:br>
              <a:rPr b="1" lang="en-US" sz="4000">
                <a:solidFill>
                  <a:srgbClr val="C00000"/>
                </a:solidFill>
              </a:rPr>
            </a:br>
            <a:br>
              <a:rPr b="1" lang="en-US" sz="4000">
                <a:solidFill>
                  <a:srgbClr val="C00000"/>
                </a:solidFill>
              </a:rPr>
            </a:br>
            <a:r>
              <a:rPr b="1" lang="en-US" sz="4000">
                <a:solidFill>
                  <a:srgbClr val="C00000"/>
                </a:solidFill>
              </a:rPr>
              <a:t>प्रमाधन्तमनुप्रमाधन्ति ॥</a:t>
            </a:r>
            <a:br>
              <a:rPr b="1" lang="en-US" sz="4000">
                <a:solidFill>
                  <a:srgbClr val="C00000"/>
                </a:solidFill>
              </a:rPr>
            </a:br>
            <a:br>
              <a:rPr b="1" lang="en-US" sz="4000">
                <a:solidFill>
                  <a:srgbClr val="C00000"/>
                </a:solidFill>
              </a:rPr>
            </a:br>
            <a:r>
              <a:rPr b="1" lang="en-US" sz="4000">
                <a:solidFill>
                  <a:srgbClr val="C00000"/>
                </a:solidFill>
              </a:rPr>
              <a:t>If the king (leader) is slack and lazy in performing his duties, the subjects will also be lazy(1.19.2) </a:t>
            </a:r>
            <a:br>
              <a:rPr b="1" lang="en-US" sz="4000">
                <a:solidFill>
                  <a:srgbClr val="C00000"/>
                </a:solidFill>
              </a:rPr>
            </a:br>
            <a:br>
              <a:rPr b="1" lang="en-US" sz="4000">
                <a:solidFill>
                  <a:srgbClr val="C00000"/>
                </a:solidFill>
              </a:rPr>
            </a:br>
            <a:r>
              <a:rPr b="1" lang="en-US" sz="4000">
                <a:solidFill>
                  <a:srgbClr val="C00000"/>
                </a:solidFill>
              </a:rPr>
              <a:t>⁃Leaders should not be lazy. If that happens even others will become lazy</a:t>
            </a:r>
            <a:br>
              <a:rPr b="1" lang="en-US" sz="4000">
                <a:solidFill>
                  <a:srgbClr val="C00000"/>
                </a:solidFill>
              </a:rPr>
            </a:br>
            <a:endParaRPr b="1" sz="4000">
              <a:solidFill>
                <a:srgbClr val="C00000"/>
              </a:solidFill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prism dir="l"/>
      </p:transition>
    </mc:Choice>
    <mc:Fallback>
      <p:transition spd="slow">
        <p:fade/>
      </p:transition>
    </mc:Fallback>
  </mc:AlternateContent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60"/>
          <p:cNvSpPr txBox="1"/>
          <p:nvPr>
            <p:ph type="ctrTitle"/>
          </p:nvPr>
        </p:nvSpPr>
        <p:spPr>
          <a:xfrm>
            <a:off x="108011" y="346229"/>
            <a:ext cx="11975978" cy="533547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br>
              <a:rPr b="1" lang="en-US" sz="4000">
                <a:solidFill>
                  <a:srgbClr val="990033"/>
                </a:solidFill>
              </a:rPr>
            </a:br>
            <a:br>
              <a:rPr b="1" lang="en-US" sz="4000">
                <a:solidFill>
                  <a:srgbClr val="990033"/>
                </a:solidFill>
              </a:rPr>
            </a:br>
            <a:br>
              <a:rPr b="1" lang="en-US" sz="4000">
                <a:solidFill>
                  <a:srgbClr val="990033"/>
                </a:solidFill>
              </a:rPr>
            </a:br>
            <a:br>
              <a:rPr b="1" lang="en-US" sz="4000">
                <a:solidFill>
                  <a:srgbClr val="990033"/>
                </a:solidFill>
              </a:rPr>
            </a:br>
            <a:br>
              <a:rPr b="1" lang="en-US" sz="4000">
                <a:solidFill>
                  <a:srgbClr val="990033"/>
                </a:solidFill>
              </a:rPr>
            </a:br>
            <a:br>
              <a:rPr b="1" lang="en-US" sz="4000">
                <a:solidFill>
                  <a:srgbClr val="990033"/>
                </a:solidFill>
              </a:rPr>
            </a:br>
            <a:br>
              <a:rPr b="1" lang="en-US" sz="4000">
                <a:solidFill>
                  <a:srgbClr val="990033"/>
                </a:solidFill>
              </a:rPr>
            </a:br>
            <a:r>
              <a:rPr b="1" lang="en-US" sz="4000">
                <a:solidFill>
                  <a:srgbClr val="990033"/>
                </a:solidFill>
              </a:rPr>
              <a:t>59.</a:t>
            </a:r>
            <a:br>
              <a:rPr b="1" lang="en-US" sz="4000">
                <a:solidFill>
                  <a:srgbClr val="990033"/>
                </a:solidFill>
              </a:rPr>
            </a:br>
            <a:br>
              <a:rPr b="1" lang="en-US" sz="4000">
                <a:solidFill>
                  <a:srgbClr val="990033"/>
                </a:solidFill>
              </a:rPr>
            </a:br>
            <a:r>
              <a:rPr b="1" lang="en-US" sz="4000">
                <a:solidFill>
                  <a:srgbClr val="990033"/>
                </a:solidFill>
              </a:rPr>
              <a:t>कोशपूर्वाः सर्वारम्भाः ॥ (२.८.१)</a:t>
            </a:r>
            <a:br>
              <a:rPr b="1" lang="en-US" sz="4000">
                <a:solidFill>
                  <a:srgbClr val="990033"/>
                </a:solidFill>
              </a:rPr>
            </a:br>
            <a:br>
              <a:rPr b="1" lang="en-US" sz="4000">
                <a:solidFill>
                  <a:srgbClr val="990033"/>
                </a:solidFill>
              </a:rPr>
            </a:br>
            <a:r>
              <a:rPr b="1" lang="en-US" sz="4000">
                <a:solidFill>
                  <a:srgbClr val="990033"/>
                </a:solidFill>
              </a:rPr>
              <a:t>“All undertakings are dependent first on the treasury”</a:t>
            </a:r>
            <a:br>
              <a:rPr b="1" lang="en-US" sz="4000">
                <a:solidFill>
                  <a:srgbClr val="990033"/>
                </a:solidFill>
              </a:rPr>
            </a:br>
            <a:br>
              <a:rPr b="1" lang="en-US" sz="4000">
                <a:solidFill>
                  <a:srgbClr val="990033"/>
                </a:solidFill>
              </a:rPr>
            </a:br>
            <a:r>
              <a:rPr b="1" lang="en-US" sz="4000">
                <a:solidFill>
                  <a:srgbClr val="990033"/>
                </a:solidFill>
              </a:rPr>
              <a:t>⁃All activities require finance. So be money conscious, but not money minded.</a:t>
            </a:r>
            <a:endParaRPr b="1" sz="4000">
              <a:solidFill>
                <a:srgbClr val="990033"/>
              </a:solidFill>
            </a:endParaRPr>
          </a:p>
        </p:txBody>
      </p:sp>
    </p:spTree>
  </p:cSld>
  <p:clrMapOvr>
    <a:masterClrMapping/>
  </p:clrMapOvr>
  <mc:AlternateContent>
    <mc:Choice Requires="p14">
      <p:transition spd="slow" p14:dur="1250">
        <p14:flip dir="l"/>
      </p:transition>
    </mc:Choice>
    <mc:Fallback>
      <p:transition spd="slow">
        <p:fade/>
      </p:transition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6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Google Shape;387;p61"/>
          <p:cNvSpPr txBox="1"/>
          <p:nvPr>
            <p:ph type="ctrTitle"/>
          </p:nvPr>
        </p:nvSpPr>
        <p:spPr>
          <a:xfrm>
            <a:off x="108011" y="0"/>
            <a:ext cx="11975978" cy="533547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br>
              <a:rPr b="1" lang="en-US" sz="4000">
                <a:solidFill>
                  <a:srgbClr val="990033"/>
                </a:solidFill>
              </a:rPr>
            </a:br>
            <a:br>
              <a:rPr b="1" lang="en-US" sz="4000">
                <a:solidFill>
                  <a:srgbClr val="990033"/>
                </a:solidFill>
              </a:rPr>
            </a:br>
            <a:br>
              <a:rPr b="1" lang="en-US" sz="4000">
                <a:solidFill>
                  <a:srgbClr val="990033"/>
                </a:solidFill>
              </a:rPr>
            </a:br>
            <a:br>
              <a:rPr b="1" lang="en-US" sz="4000">
                <a:solidFill>
                  <a:srgbClr val="990033"/>
                </a:solidFill>
              </a:rPr>
            </a:br>
            <a:br>
              <a:rPr b="1" lang="en-US" sz="4000">
                <a:solidFill>
                  <a:srgbClr val="990033"/>
                </a:solidFill>
              </a:rPr>
            </a:br>
            <a:br>
              <a:rPr b="1" lang="en-US" sz="4000">
                <a:solidFill>
                  <a:srgbClr val="990033"/>
                </a:solidFill>
              </a:rPr>
            </a:br>
            <a:br>
              <a:rPr b="1" lang="en-US" sz="4000">
                <a:solidFill>
                  <a:srgbClr val="990033"/>
                </a:solidFill>
              </a:rPr>
            </a:br>
            <a:r>
              <a:rPr b="1" lang="en-US" sz="4000">
                <a:solidFill>
                  <a:srgbClr val="003E1C"/>
                </a:solidFill>
              </a:rPr>
              <a:t>60.</a:t>
            </a: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003E1C"/>
                </a:solidFill>
              </a:rPr>
              <a:t>तस्मात्पूर्वं कोशमवेक्षेत ॥ (२.८.२)</a:t>
            </a: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003E1C"/>
                </a:solidFill>
              </a:rPr>
              <a:t>“(Since finance is important) he (the leader) should look to the treasury first”</a:t>
            </a:r>
            <a:br>
              <a:rPr b="1" lang="en-US" sz="4000">
                <a:solidFill>
                  <a:srgbClr val="003E1C"/>
                </a:solidFill>
              </a:rPr>
            </a:br>
            <a:br>
              <a:rPr b="1" lang="en-US" sz="4000">
                <a:solidFill>
                  <a:srgbClr val="003E1C"/>
                </a:solidFill>
              </a:rPr>
            </a:br>
            <a:r>
              <a:rPr b="1" lang="en-US" sz="4000">
                <a:solidFill>
                  <a:srgbClr val="003E1C"/>
                </a:solidFill>
              </a:rPr>
              <a:t>⁃Do budgeting before starting anything </a:t>
            </a:r>
            <a:endParaRPr b="1" sz="4000">
              <a:solidFill>
                <a:srgbClr val="003E1C"/>
              </a:solidFill>
            </a:endParaRPr>
          </a:p>
        </p:txBody>
      </p:sp>
    </p:spTree>
  </p:cSld>
  <p:clrMapOvr>
    <a:masterClrMapping/>
  </p:clrMapOvr>
  <p:transition spd="slow">
    <p:comb/>
  </p:transition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ga2eacee569_0_0"/>
          <p:cNvSpPr txBox="1"/>
          <p:nvPr>
            <p:ph type="ctrTitle"/>
          </p:nvPr>
        </p:nvSpPr>
        <p:spPr>
          <a:xfrm>
            <a:off x="108000" y="727950"/>
            <a:ext cx="11976000" cy="5114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br>
              <a:rPr b="1" lang="en-US" sz="4000">
                <a:solidFill>
                  <a:srgbClr val="990033"/>
                </a:solidFill>
              </a:rPr>
            </a:br>
            <a:br>
              <a:rPr b="1" lang="en-US" sz="4000">
                <a:solidFill>
                  <a:srgbClr val="990033"/>
                </a:solidFill>
              </a:rPr>
            </a:br>
            <a:br>
              <a:rPr b="1" lang="en-US" sz="4000">
                <a:solidFill>
                  <a:srgbClr val="990033"/>
                </a:solidFill>
              </a:rPr>
            </a:br>
            <a:br>
              <a:rPr b="1" lang="en-US" sz="4000">
                <a:solidFill>
                  <a:srgbClr val="990033"/>
                </a:solidFill>
              </a:rPr>
            </a:br>
            <a:br>
              <a:rPr b="1" lang="en-US" sz="4000">
                <a:solidFill>
                  <a:srgbClr val="990033"/>
                </a:solidFill>
              </a:rPr>
            </a:br>
            <a:br>
              <a:rPr b="1" lang="en-US" sz="4000">
                <a:solidFill>
                  <a:srgbClr val="990033"/>
                </a:solidFill>
              </a:rPr>
            </a:br>
            <a:br>
              <a:rPr b="1" lang="en-US" sz="4000">
                <a:solidFill>
                  <a:srgbClr val="990033"/>
                </a:solidFill>
              </a:rPr>
            </a:br>
            <a:endParaRPr b="1" sz="4000">
              <a:solidFill>
                <a:srgbClr val="990033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r>
              <a:rPr b="1" lang="en-US" sz="4000">
                <a:solidFill>
                  <a:srgbClr val="9900FF"/>
                </a:solidFill>
              </a:rPr>
              <a:t>61.</a:t>
            </a:r>
            <a:br>
              <a:rPr b="1" lang="en-US" sz="4000">
                <a:solidFill>
                  <a:srgbClr val="9900FF"/>
                </a:solidFill>
              </a:rPr>
            </a:br>
            <a:r>
              <a:rPr b="1" lang="en-US" sz="4000">
                <a:solidFill>
                  <a:srgbClr val="9900FF"/>
                </a:solidFill>
              </a:rPr>
              <a:t>तस्मान्नित्योत्थितो राजा कुर्यादर्थानुशासनम् । अर्थस्य मूलमुत्थानमनर्थस्य विपर्ययः ॥ (१.१९.३५)</a:t>
            </a:r>
            <a:endParaRPr b="1" sz="4000">
              <a:solidFill>
                <a:srgbClr val="99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4000">
              <a:solidFill>
                <a:srgbClr val="99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000">
                <a:solidFill>
                  <a:srgbClr val="9900FF"/>
                </a:solidFill>
              </a:rPr>
              <a:t>“Be ever active in the management of the economy because the root of wealth is economic activity; inactivity brings material distress”</a:t>
            </a:r>
            <a:endParaRPr b="1" sz="4000">
              <a:solidFill>
                <a:srgbClr val="99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r>
              <a:t/>
            </a:r>
            <a:endParaRPr b="1" sz="4000">
              <a:solidFill>
                <a:srgbClr val="003E1C"/>
              </a:solidFill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6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ga2eacee569_0_5"/>
          <p:cNvSpPr txBox="1"/>
          <p:nvPr>
            <p:ph type="ctrTitle"/>
          </p:nvPr>
        </p:nvSpPr>
        <p:spPr>
          <a:xfrm>
            <a:off x="108000" y="727950"/>
            <a:ext cx="11976000" cy="5229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br>
              <a:rPr b="1" lang="en-US" sz="4000">
                <a:solidFill>
                  <a:srgbClr val="990033"/>
                </a:solidFill>
              </a:rPr>
            </a:br>
            <a:br>
              <a:rPr b="1" lang="en-US" sz="4000">
                <a:solidFill>
                  <a:srgbClr val="990033"/>
                </a:solidFill>
              </a:rPr>
            </a:br>
            <a:r>
              <a:rPr b="1" lang="en-US" sz="4000">
                <a:solidFill>
                  <a:srgbClr val="1155CC"/>
                </a:solidFill>
              </a:rPr>
              <a:t>62.</a:t>
            </a:r>
            <a:br>
              <a:rPr b="1" lang="en-US" sz="4000">
                <a:solidFill>
                  <a:srgbClr val="1155CC"/>
                </a:solidFill>
              </a:rPr>
            </a:br>
            <a:r>
              <a:rPr b="1" lang="en-US" sz="4000">
                <a:solidFill>
                  <a:srgbClr val="1155CC"/>
                </a:solidFill>
              </a:rPr>
              <a:t>अनुत्थाने ध्रुवो नाशः प्राप्तस्यानागतस्य च । प्राप्यते फलमुत्थानाल्लभते चार्थसम्पदम् ॥(१.१९.३६)</a:t>
            </a:r>
            <a:endParaRPr b="1" sz="4000">
              <a:solidFill>
                <a:srgbClr val="1155CC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000">
                <a:solidFill>
                  <a:srgbClr val="1155CC"/>
                </a:solidFill>
              </a:rPr>
              <a:t> </a:t>
            </a:r>
            <a:endParaRPr b="1" sz="4000">
              <a:solidFill>
                <a:srgbClr val="1155CC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000">
                <a:solidFill>
                  <a:srgbClr val="1155CC"/>
                </a:solidFill>
              </a:rPr>
              <a:t>“Without an active policy, both current prosperity and future gains are destroyed”</a:t>
            </a:r>
            <a:endParaRPr b="1" sz="4000">
              <a:solidFill>
                <a:srgbClr val="1155CC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4000">
              <a:solidFill>
                <a:srgbClr val="1155CC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000">
                <a:solidFill>
                  <a:srgbClr val="1155CC"/>
                </a:solidFill>
              </a:rPr>
              <a:t>⁃ Be active not lazy. Or earned wealth will also be lost</a:t>
            </a:r>
            <a:endParaRPr b="1" sz="4000">
              <a:solidFill>
                <a:srgbClr val="1155CC"/>
              </a:solidFill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ga2eacee569_1_2"/>
          <p:cNvSpPr txBox="1"/>
          <p:nvPr>
            <p:ph type="ctrTitle"/>
          </p:nvPr>
        </p:nvSpPr>
        <p:spPr>
          <a:xfrm>
            <a:off x="108000" y="1173300"/>
            <a:ext cx="11976000" cy="4784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r>
              <a:rPr b="1" lang="en-US" sz="3400">
                <a:solidFill>
                  <a:srgbClr val="003E1C"/>
                </a:solidFill>
              </a:rPr>
              <a:t>63.</a:t>
            </a:r>
            <a:endParaRPr b="1" sz="3400">
              <a:solidFill>
                <a:srgbClr val="003E1C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003E1C"/>
                </a:solidFill>
              </a:rPr>
              <a:t>दिवसपञ्चरात्रपक्षमासचातुर्मास्यसंवत्सरैश्च प्रतिसमानयेत् ॥ (२.७.३०)</a:t>
            </a:r>
            <a:endParaRPr b="1" sz="3400">
              <a:solidFill>
                <a:srgbClr val="003E1C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003E1C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003E1C"/>
                </a:solidFill>
              </a:rPr>
              <a:t>“He (leader) should check the accounts for each day, group of 5 days, a fortnight, month, three months, and a year”</a:t>
            </a:r>
            <a:endParaRPr b="1" sz="3400">
              <a:solidFill>
                <a:srgbClr val="003E1C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003E1C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003E1C"/>
                </a:solidFill>
              </a:rPr>
              <a:t>⁃Regularly check your accounts </a:t>
            </a:r>
            <a:endParaRPr b="1" sz="3400">
              <a:solidFill>
                <a:srgbClr val="003E1C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003E1C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003E1C"/>
                </a:solidFill>
              </a:rPr>
              <a:t>#चाणक्य #Cāṇakya</a:t>
            </a:r>
            <a:endParaRPr b="1" sz="3400">
              <a:solidFill>
                <a:srgbClr val="003E1C"/>
              </a:solidFill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6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gad4d976e41_0_1"/>
          <p:cNvSpPr txBox="1"/>
          <p:nvPr>
            <p:ph type="ctrTitle"/>
          </p:nvPr>
        </p:nvSpPr>
        <p:spPr>
          <a:xfrm>
            <a:off x="108000" y="1173300"/>
            <a:ext cx="11976000" cy="4784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r>
              <a:rPr b="1" lang="en-US" sz="3400">
                <a:solidFill>
                  <a:srgbClr val="FF00FF"/>
                </a:solidFill>
              </a:rPr>
              <a:t>64.</a:t>
            </a:r>
            <a:endParaRPr b="1" sz="3400">
              <a:solidFill>
                <a:srgbClr val="FF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FF00FF"/>
                </a:solidFill>
              </a:rPr>
              <a:t>Qualities of a good team - 1 </a:t>
            </a:r>
            <a:endParaRPr b="1" sz="3400">
              <a:solidFill>
                <a:srgbClr val="FF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FF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FF00FF"/>
                </a:solidFill>
              </a:rPr>
              <a:t>पितृ.पैतामहं (६.१.१२)</a:t>
            </a:r>
            <a:endParaRPr b="1" sz="3400">
              <a:solidFill>
                <a:srgbClr val="FF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FF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FF00FF"/>
                </a:solidFill>
              </a:rPr>
              <a:t>“Coming down directly from father and grandfather”</a:t>
            </a:r>
            <a:endParaRPr b="1" sz="3400">
              <a:solidFill>
                <a:srgbClr val="FF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FF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FF00FF"/>
                </a:solidFill>
              </a:rPr>
              <a:t>- If the person is known as a family over generations, you know his conduct and can be part of your team </a:t>
            </a:r>
            <a:endParaRPr b="1" sz="3400">
              <a:solidFill>
                <a:srgbClr val="FF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FF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FF00FF"/>
                </a:solidFill>
              </a:rPr>
              <a:t>#चाणक्य #Cāṇakya #India2025</a:t>
            </a:r>
            <a:endParaRPr b="1" sz="3400">
              <a:solidFill>
                <a:srgbClr val="FF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r>
              <a:t/>
            </a:r>
            <a:endParaRPr b="1" sz="340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gad4d976e41_0_5"/>
          <p:cNvSpPr txBox="1"/>
          <p:nvPr>
            <p:ph type="ctrTitle"/>
          </p:nvPr>
        </p:nvSpPr>
        <p:spPr>
          <a:xfrm>
            <a:off x="108000" y="1173300"/>
            <a:ext cx="11976000" cy="4784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r>
              <a:rPr b="1" lang="en-US" sz="3300">
                <a:solidFill>
                  <a:srgbClr val="741B47"/>
                </a:solidFill>
              </a:rPr>
              <a:t>65.</a:t>
            </a:r>
            <a:endParaRPr b="1" sz="3300">
              <a:solidFill>
                <a:srgbClr val="741B47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300">
                <a:solidFill>
                  <a:srgbClr val="741B47"/>
                </a:solidFill>
              </a:rPr>
              <a:t>Qualities of a good team - 3</a:t>
            </a:r>
            <a:endParaRPr b="1" sz="3300">
              <a:solidFill>
                <a:srgbClr val="741B47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300">
              <a:solidFill>
                <a:srgbClr val="741B47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300">
                <a:solidFill>
                  <a:srgbClr val="741B47"/>
                </a:solidFill>
              </a:rPr>
              <a:t>वश्यम्  (६.१.१२)</a:t>
            </a:r>
            <a:endParaRPr b="1" sz="3300">
              <a:solidFill>
                <a:srgbClr val="741B47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300">
              <a:solidFill>
                <a:srgbClr val="741B47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300">
                <a:solidFill>
                  <a:srgbClr val="741B47"/>
                </a:solidFill>
              </a:rPr>
              <a:t>“open to conviction / obedient”</a:t>
            </a:r>
            <a:endParaRPr b="1" sz="3300">
              <a:solidFill>
                <a:srgbClr val="741B47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300">
              <a:solidFill>
                <a:srgbClr val="741B47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300">
                <a:solidFill>
                  <a:srgbClr val="741B47"/>
                </a:solidFill>
              </a:rPr>
              <a:t>- Your team members should be obedient, open minded and ready to accept your decisions.</a:t>
            </a:r>
            <a:endParaRPr b="1" sz="3300">
              <a:solidFill>
                <a:srgbClr val="741B47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300">
              <a:solidFill>
                <a:srgbClr val="741B47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300">
                <a:solidFill>
                  <a:srgbClr val="741B47"/>
                </a:solidFill>
              </a:rPr>
              <a:t>#चाणक्य #Cāṇakya #India2025 #Leadership</a:t>
            </a:r>
            <a:endParaRPr b="1" sz="3400">
              <a:solidFill>
                <a:srgbClr val="741B47"/>
              </a:solidFill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6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gad4d976e41_0_10"/>
          <p:cNvSpPr txBox="1"/>
          <p:nvPr>
            <p:ph type="ctrTitle"/>
          </p:nvPr>
        </p:nvSpPr>
        <p:spPr>
          <a:xfrm>
            <a:off x="108000" y="1173300"/>
            <a:ext cx="11976000" cy="4784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r>
              <a:rPr b="1" lang="en-US" sz="3400">
                <a:solidFill>
                  <a:srgbClr val="003E1C"/>
                </a:solidFill>
              </a:rPr>
              <a:t>66.</a:t>
            </a:r>
            <a:endParaRPr b="1" sz="3400">
              <a:solidFill>
                <a:srgbClr val="003E1C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003E1C"/>
                </a:solidFill>
              </a:rPr>
              <a:t>Qualities of a good team - 3</a:t>
            </a:r>
            <a:endParaRPr b="1" sz="3400">
              <a:solidFill>
                <a:srgbClr val="003E1C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003E1C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003E1C"/>
                </a:solidFill>
              </a:rPr>
              <a:t>वश्यम्  (६.१.१२)</a:t>
            </a:r>
            <a:endParaRPr b="1" sz="3400">
              <a:solidFill>
                <a:srgbClr val="003E1C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003E1C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003E1C"/>
                </a:solidFill>
              </a:rPr>
              <a:t>“open to conviction / obedient”</a:t>
            </a:r>
            <a:endParaRPr b="1" sz="3400">
              <a:solidFill>
                <a:srgbClr val="003E1C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003E1C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003E1C"/>
                </a:solidFill>
              </a:rPr>
              <a:t>- Your team members should be obedient, open minded and ready to accept your decisions.</a:t>
            </a:r>
            <a:endParaRPr b="1" sz="3400">
              <a:solidFill>
                <a:srgbClr val="003E1C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003E1C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003E1C"/>
                </a:solidFill>
              </a:rPr>
              <a:t>#चाणक्य #Cāṇakya #India2025 #Leadership</a:t>
            </a:r>
            <a:endParaRPr b="1" sz="3400">
              <a:solidFill>
                <a:srgbClr val="003E1C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r>
              <a:t/>
            </a:r>
            <a:endParaRPr b="1" sz="3400">
              <a:solidFill>
                <a:srgbClr val="003E1C"/>
              </a:solidFill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gad4d976e41_0_15"/>
          <p:cNvSpPr txBox="1"/>
          <p:nvPr>
            <p:ph type="ctrTitle"/>
          </p:nvPr>
        </p:nvSpPr>
        <p:spPr>
          <a:xfrm>
            <a:off x="108000" y="1173300"/>
            <a:ext cx="11976000" cy="5089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r>
              <a:rPr b="1" lang="en-US" sz="3400">
                <a:solidFill>
                  <a:srgbClr val="4C1130"/>
                </a:solidFill>
              </a:rPr>
              <a:t>67.</a:t>
            </a:r>
            <a:endParaRPr b="1" sz="3400">
              <a:solidFill>
                <a:srgbClr val="4C113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4C1130"/>
                </a:solidFill>
              </a:rPr>
              <a:t>Qualities of a good team - 4</a:t>
            </a:r>
            <a:endParaRPr b="1" sz="3400">
              <a:solidFill>
                <a:srgbClr val="4C113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4C113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4C1130"/>
                </a:solidFill>
              </a:rPr>
              <a:t>अद्वैध्यं  (६.१.१२)</a:t>
            </a:r>
            <a:endParaRPr b="1" sz="3400">
              <a:solidFill>
                <a:srgbClr val="4C113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4C113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4C1130"/>
                </a:solidFill>
              </a:rPr>
              <a:t> “never falling foul”</a:t>
            </a:r>
            <a:endParaRPr b="1" sz="3400">
              <a:solidFill>
                <a:srgbClr val="4C113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4C113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4C1130"/>
                </a:solidFill>
              </a:rPr>
              <a:t>⁃You team should not do anything illegal or not of moral conduct. They should be trustworthy </a:t>
            </a:r>
            <a:endParaRPr b="1" sz="3400">
              <a:solidFill>
                <a:srgbClr val="4C113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4C113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4C1130"/>
                </a:solidFill>
              </a:rPr>
              <a:t>#चाणक्य #Cāṇakya #India2025 #Leadership</a:t>
            </a:r>
            <a:endParaRPr b="1" sz="3400">
              <a:solidFill>
                <a:srgbClr val="4C113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r>
              <a:t/>
            </a:r>
            <a:endParaRPr b="1" sz="3400">
              <a:solidFill>
                <a:srgbClr val="4C1130"/>
              </a:solidFill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6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gad4d976e41_0_20"/>
          <p:cNvSpPr txBox="1"/>
          <p:nvPr>
            <p:ph type="ctrTitle"/>
          </p:nvPr>
        </p:nvSpPr>
        <p:spPr>
          <a:xfrm>
            <a:off x="108000" y="1024575"/>
            <a:ext cx="11976000" cy="5205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r>
              <a:rPr b="1" lang="en-US" sz="3400">
                <a:solidFill>
                  <a:srgbClr val="FF00FF"/>
                </a:solidFill>
              </a:rPr>
              <a:t>68.</a:t>
            </a:r>
            <a:endParaRPr b="1" sz="3400">
              <a:solidFill>
                <a:srgbClr val="FF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FF00FF"/>
                </a:solidFill>
              </a:rPr>
              <a:t>Qualities of a good team - 5</a:t>
            </a:r>
            <a:endParaRPr b="1" sz="3400">
              <a:solidFill>
                <a:srgbClr val="FF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FF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FF00FF"/>
                </a:solidFill>
              </a:rPr>
              <a:t>महल्.लघु. समुत्थम् इति मित्र.सम्पत् ॥ (६.१.१२)</a:t>
            </a:r>
            <a:endParaRPr b="1" sz="3400">
              <a:solidFill>
                <a:srgbClr val="FF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FF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FF00FF"/>
                </a:solidFill>
              </a:rPr>
              <a:t>“capable of making preparations for war quickly and on a large scale, is an ally”</a:t>
            </a:r>
            <a:endParaRPr b="1" sz="3400">
              <a:solidFill>
                <a:srgbClr val="FF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FF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FF00FF"/>
                </a:solidFill>
              </a:rPr>
              <a:t>⁃A good team should be able to mobile resources quickly and immediately</a:t>
            </a:r>
            <a:endParaRPr b="1" sz="3400">
              <a:solidFill>
                <a:srgbClr val="FF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r>
              <a:t/>
            </a:r>
            <a:endParaRPr b="1" sz="340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7"/>
          <p:cNvSpPr txBox="1"/>
          <p:nvPr>
            <p:ph type="ctrTitle"/>
          </p:nvPr>
        </p:nvSpPr>
        <p:spPr>
          <a:xfrm>
            <a:off x="85814" y="248575"/>
            <a:ext cx="11499545" cy="50691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4000"/>
              <a:buFont typeface="Arial"/>
              <a:buNone/>
            </a:pPr>
            <a:r>
              <a:rPr b="1" lang="en-US" sz="4000">
                <a:solidFill>
                  <a:srgbClr val="000099"/>
                </a:solidFill>
              </a:rPr>
              <a:t>6. </a:t>
            </a:r>
            <a:br>
              <a:rPr b="1" lang="en-US" sz="4000">
                <a:solidFill>
                  <a:srgbClr val="000099"/>
                </a:solidFill>
              </a:rPr>
            </a:br>
            <a:br>
              <a:rPr b="1" lang="en-US" sz="4000">
                <a:solidFill>
                  <a:srgbClr val="000099"/>
                </a:solidFill>
              </a:rPr>
            </a:br>
            <a:r>
              <a:rPr b="1" lang="en-US" sz="4000">
                <a:solidFill>
                  <a:srgbClr val="000099"/>
                </a:solidFill>
              </a:rPr>
              <a:t>कर्माणि चास्य भक्शयन्ति ॥</a:t>
            </a:r>
            <a:br>
              <a:rPr b="1" lang="en-US" sz="4000">
                <a:solidFill>
                  <a:srgbClr val="000099"/>
                </a:solidFill>
              </a:rPr>
            </a:br>
            <a:br>
              <a:rPr b="1" lang="en-US" sz="4000">
                <a:solidFill>
                  <a:srgbClr val="000099"/>
                </a:solidFill>
              </a:rPr>
            </a:br>
            <a:r>
              <a:rPr b="1" lang="en-US" sz="4000">
                <a:solidFill>
                  <a:srgbClr val="000099"/>
                </a:solidFill>
              </a:rPr>
              <a:t> If the (leader) is lazy (in performing his duties) the subjects thereby, eat into his wealth.</a:t>
            </a:r>
            <a:br>
              <a:rPr b="1" lang="en-US" sz="4000">
                <a:solidFill>
                  <a:srgbClr val="000099"/>
                </a:solidFill>
              </a:rPr>
            </a:br>
            <a:br>
              <a:rPr b="1" lang="en-US" sz="4000">
                <a:solidFill>
                  <a:srgbClr val="000099"/>
                </a:solidFill>
              </a:rPr>
            </a:br>
            <a:r>
              <a:rPr b="1" lang="en-US" sz="4000">
                <a:solidFill>
                  <a:srgbClr val="000099"/>
                </a:solidFill>
              </a:rPr>
              <a:t>⁃Lazy leader makes others lazy. And then they take the wealth and become corrupt. (1.19.3)</a:t>
            </a:r>
            <a:endParaRPr b="1" sz="4000">
              <a:solidFill>
                <a:srgbClr val="000099"/>
              </a:solidFill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14:window dir="vert"/>
      </p:transition>
    </mc:Choice>
    <mc:Fallback>
      <p:transition spd="med">
        <p:fade/>
      </p:transition>
    </mc:Fallback>
  </mc:AlternateContent>
</p:sld>
</file>

<file path=ppt/slides/slide7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Google Shape;432;gad4d976e41_0_25"/>
          <p:cNvSpPr txBox="1"/>
          <p:nvPr>
            <p:ph type="ctrTitle"/>
          </p:nvPr>
        </p:nvSpPr>
        <p:spPr>
          <a:xfrm>
            <a:off x="108000" y="1173300"/>
            <a:ext cx="11976000" cy="4784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r>
              <a:rPr b="1" lang="en-US" sz="3400">
                <a:solidFill>
                  <a:srgbClr val="003E1C"/>
                </a:solidFill>
              </a:rPr>
              <a:t>69.</a:t>
            </a:r>
            <a:endParaRPr b="1" sz="3400">
              <a:solidFill>
                <a:srgbClr val="003E1C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003E1C"/>
                </a:solidFill>
              </a:rPr>
              <a:t>Qualities of a good team - 6</a:t>
            </a:r>
            <a:endParaRPr b="1" sz="3400">
              <a:solidFill>
                <a:srgbClr val="003E1C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003E1C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003E1C"/>
                </a:solidFill>
              </a:rPr>
              <a:t>वश्यस्तुष्टभृतपुत्रदारः (६.१.११)</a:t>
            </a:r>
            <a:endParaRPr b="1" sz="3400">
              <a:solidFill>
                <a:srgbClr val="003E1C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003E1C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003E1C"/>
                </a:solidFill>
              </a:rPr>
              <a:t>“Happy in keeping their sons and wives well contented”</a:t>
            </a:r>
            <a:endParaRPr b="1" sz="3400">
              <a:solidFill>
                <a:srgbClr val="003E1C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003E1C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003E1C"/>
                </a:solidFill>
              </a:rPr>
              <a:t>⁃If the team members keep their families happy, they will work better </a:t>
            </a:r>
            <a:endParaRPr b="1" sz="3400">
              <a:solidFill>
                <a:srgbClr val="003E1C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003E1C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003E1C"/>
                </a:solidFill>
              </a:rPr>
              <a:t>#चाणक्य #Cāṇakya #India2025 #Leadership</a:t>
            </a:r>
            <a:endParaRPr b="1" sz="3400">
              <a:solidFill>
                <a:srgbClr val="003E1C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r>
              <a:t/>
            </a:r>
            <a:endParaRPr b="1" sz="3400">
              <a:solidFill>
                <a:srgbClr val="003E1C"/>
              </a:solidFill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6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gad4d976e41_0_30"/>
          <p:cNvSpPr txBox="1"/>
          <p:nvPr>
            <p:ph type="ctrTitle"/>
          </p:nvPr>
        </p:nvSpPr>
        <p:spPr>
          <a:xfrm>
            <a:off x="108000" y="1173300"/>
            <a:ext cx="11976000" cy="4784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r>
              <a:rPr b="1" lang="en-US" sz="3400">
                <a:solidFill>
                  <a:schemeClr val="dk2"/>
                </a:solidFill>
              </a:rPr>
              <a:t>70</a:t>
            </a:r>
            <a:r>
              <a:rPr b="1" lang="en-US" sz="3400">
                <a:solidFill>
                  <a:schemeClr val="dk2"/>
                </a:solidFill>
              </a:rPr>
              <a:t>.</a:t>
            </a:r>
            <a:endParaRPr b="1" sz="3400">
              <a:solidFill>
                <a:schemeClr val="dk2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chemeClr val="dk2"/>
                </a:solidFill>
              </a:rPr>
              <a:t>Qualities of a good team - 7</a:t>
            </a:r>
            <a:endParaRPr b="1" sz="3400">
              <a:solidFill>
                <a:schemeClr val="dk2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chemeClr val="dk2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chemeClr val="dk2"/>
                </a:solidFill>
              </a:rPr>
              <a:t>प्रवासेष्वविसंवादितः  (६.१.११)</a:t>
            </a:r>
            <a:endParaRPr b="1" sz="3400">
              <a:solidFill>
                <a:schemeClr val="dk2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chemeClr val="dk2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chemeClr val="dk2"/>
                </a:solidFill>
              </a:rPr>
              <a:t>“Not averse to making a long sojourn”</a:t>
            </a:r>
            <a:endParaRPr b="1" sz="3400">
              <a:solidFill>
                <a:schemeClr val="dk2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chemeClr val="dk2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chemeClr val="dk2"/>
                </a:solidFill>
              </a:rPr>
              <a:t>⁃The team members should be ready for sojourn (to travel and stay anywhere) for work.</a:t>
            </a:r>
            <a:endParaRPr b="1" sz="3400">
              <a:solidFill>
                <a:schemeClr val="dk2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chemeClr val="dk2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chemeClr val="dk2"/>
                </a:solidFill>
              </a:rPr>
              <a:t>#चाणक्य #Cāṇakya #India2025 #Leadership</a:t>
            </a:r>
            <a:endParaRPr b="1" sz="3400">
              <a:solidFill>
                <a:schemeClr val="dk2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r>
              <a:t/>
            </a:r>
            <a:endParaRPr b="1" sz="34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Google Shape;442;gad4d976e41_0_35"/>
          <p:cNvSpPr txBox="1"/>
          <p:nvPr>
            <p:ph type="ctrTitle"/>
          </p:nvPr>
        </p:nvSpPr>
        <p:spPr>
          <a:xfrm>
            <a:off x="108000" y="1173300"/>
            <a:ext cx="11976000" cy="4784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r>
              <a:rPr b="1" lang="en-US" sz="3400">
                <a:solidFill>
                  <a:srgbClr val="003E1C"/>
                </a:solidFill>
              </a:rPr>
              <a:t>71.</a:t>
            </a:r>
            <a:endParaRPr b="1" sz="3400">
              <a:solidFill>
                <a:srgbClr val="003E1C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003E1C"/>
                </a:solidFill>
              </a:rPr>
              <a:t>Qualities of a good team - 8</a:t>
            </a:r>
            <a:endParaRPr b="1" sz="3400">
              <a:solidFill>
                <a:srgbClr val="003E1C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003E1C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003E1C"/>
                </a:solidFill>
              </a:rPr>
              <a:t>सर्वत्राप्रतिहतो   (६.१.११)</a:t>
            </a:r>
            <a:endParaRPr b="1" sz="3400">
              <a:solidFill>
                <a:srgbClr val="003E1C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003E1C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003E1C"/>
                </a:solidFill>
              </a:rPr>
              <a:t>“Ever and everywhere invincible”</a:t>
            </a:r>
            <a:endParaRPr b="1" sz="3400">
              <a:solidFill>
                <a:srgbClr val="003E1C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003E1C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003E1C"/>
                </a:solidFill>
              </a:rPr>
              <a:t>⁃Your team should be so powerful that they cannot be defeated anywhere </a:t>
            </a:r>
            <a:endParaRPr b="1" sz="3400">
              <a:solidFill>
                <a:srgbClr val="003E1C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003E1C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003E1C"/>
                </a:solidFill>
              </a:rPr>
              <a:t>#चाणक्य #Cāṇakya #India2025 #Leadership</a:t>
            </a:r>
            <a:endParaRPr b="1" sz="3400">
              <a:solidFill>
                <a:srgbClr val="003E1C"/>
              </a:solidFill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6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Google Shape;447;gaf4e8439e2_0_0"/>
          <p:cNvSpPr txBox="1"/>
          <p:nvPr>
            <p:ph type="ctrTitle"/>
          </p:nvPr>
        </p:nvSpPr>
        <p:spPr>
          <a:xfrm>
            <a:off x="108000" y="1173300"/>
            <a:ext cx="11976000" cy="4784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r>
              <a:rPr b="1" lang="en-US" sz="3400">
                <a:solidFill>
                  <a:srgbClr val="FF0000"/>
                </a:solidFill>
              </a:rPr>
              <a:t>72.</a:t>
            </a:r>
            <a:endParaRPr b="1" sz="3400">
              <a:solidFill>
                <a:srgbClr val="FF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FF0000"/>
                </a:solidFill>
              </a:rPr>
              <a:t>Qualities of a good team - 9</a:t>
            </a:r>
            <a:endParaRPr b="1" sz="3400">
              <a:solidFill>
                <a:srgbClr val="FF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FF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FF0000"/>
                </a:solidFill>
              </a:rPr>
              <a:t>दुःखसहो (६.१.११)</a:t>
            </a:r>
            <a:endParaRPr b="1" sz="3400">
              <a:solidFill>
                <a:srgbClr val="FF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FF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FF0000"/>
                </a:solidFill>
              </a:rPr>
              <a:t>“Endowed with the power of endurance”</a:t>
            </a:r>
            <a:endParaRPr b="1" sz="3400">
              <a:solidFill>
                <a:srgbClr val="FF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FF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FF0000"/>
                </a:solidFill>
              </a:rPr>
              <a:t>⁃The team should be able to withstand difficulties and painful times </a:t>
            </a:r>
            <a:endParaRPr b="1" sz="3400">
              <a:solidFill>
                <a:srgbClr val="FF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FF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FF0000"/>
                </a:solidFill>
              </a:rPr>
              <a:t>#चाणक्य #Cāṇakya #India2025 #Leadership</a:t>
            </a:r>
            <a:endParaRPr b="1" sz="3400">
              <a:solidFill>
                <a:srgbClr val="FF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gaf4e8439e2_0_4"/>
          <p:cNvSpPr txBox="1"/>
          <p:nvPr>
            <p:ph type="ctrTitle"/>
          </p:nvPr>
        </p:nvSpPr>
        <p:spPr>
          <a:xfrm>
            <a:off x="108000" y="1173300"/>
            <a:ext cx="11976000" cy="4784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r>
              <a:rPr b="1" lang="en-US" sz="3400">
                <a:solidFill>
                  <a:srgbClr val="741B47"/>
                </a:solidFill>
              </a:rPr>
              <a:t>73.</a:t>
            </a:r>
            <a:endParaRPr b="1" sz="3400">
              <a:solidFill>
                <a:srgbClr val="741B47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741B47"/>
                </a:solidFill>
              </a:rPr>
              <a:t>Qualities of a good team - 10</a:t>
            </a:r>
            <a:endParaRPr b="1" sz="3400">
              <a:solidFill>
                <a:srgbClr val="741B47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741B47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741B47"/>
                </a:solidFill>
              </a:rPr>
              <a:t>बहुयुद्धः  (६.१.११)</a:t>
            </a:r>
            <a:endParaRPr b="1" sz="3400">
              <a:solidFill>
                <a:srgbClr val="741B47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741B47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741B47"/>
                </a:solidFill>
              </a:rPr>
              <a:t>“Trained in fighting various kinds of battles”</a:t>
            </a:r>
            <a:endParaRPr b="1" sz="3400">
              <a:solidFill>
                <a:srgbClr val="741B47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741B47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741B47"/>
                </a:solidFill>
              </a:rPr>
              <a:t>- Do not expect your team to perform without training. So give them the best training </a:t>
            </a:r>
            <a:endParaRPr b="1" sz="3400">
              <a:solidFill>
                <a:srgbClr val="741B47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741B47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741B47"/>
                </a:solidFill>
              </a:rPr>
              <a:t>#चाणक्य #Cāṇakya #India2025 #Leadership</a:t>
            </a:r>
            <a:endParaRPr b="1" sz="3400">
              <a:solidFill>
                <a:srgbClr val="741B47"/>
              </a:solidFill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6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Google Shape;457;gaf4e8439e2_0_10"/>
          <p:cNvSpPr txBox="1"/>
          <p:nvPr>
            <p:ph type="ctrTitle"/>
          </p:nvPr>
        </p:nvSpPr>
        <p:spPr>
          <a:xfrm>
            <a:off x="108000" y="1173300"/>
            <a:ext cx="11976000" cy="4784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r>
              <a:rPr b="1" lang="en-US" sz="3400">
                <a:solidFill>
                  <a:srgbClr val="274E13"/>
                </a:solidFill>
              </a:rPr>
              <a:t>74.</a:t>
            </a:r>
            <a:endParaRPr b="1" sz="3400">
              <a:solidFill>
                <a:srgbClr val="274E13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274E13"/>
                </a:solidFill>
              </a:rPr>
              <a:t>Qualities of a good team - 11</a:t>
            </a:r>
            <a:endParaRPr b="1" sz="3400">
              <a:solidFill>
                <a:srgbClr val="274E13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274E13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274E13"/>
                </a:solidFill>
              </a:rPr>
              <a:t>सर्वयुद्धप्रहरणविद्याविशारदः (६.१.११)</a:t>
            </a:r>
            <a:endParaRPr b="1" sz="3400">
              <a:solidFill>
                <a:srgbClr val="274E13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274E13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274E13"/>
                </a:solidFill>
              </a:rPr>
              <a:t>“Skilled in handling various forms of weapons”</a:t>
            </a:r>
            <a:endParaRPr b="1" sz="3400">
              <a:solidFill>
                <a:srgbClr val="274E13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274E13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274E13"/>
                </a:solidFill>
              </a:rPr>
              <a:t>⁃Your team should be skilled in using all tools and techniques </a:t>
            </a:r>
            <a:endParaRPr b="1" sz="3400">
              <a:solidFill>
                <a:srgbClr val="274E13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274E13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274E13"/>
                </a:solidFill>
              </a:rPr>
              <a:t>#चाणक्य #Cāṇakya #India2025 #Leadership</a:t>
            </a:r>
            <a:endParaRPr b="1" sz="3400">
              <a:solidFill>
                <a:srgbClr val="274E13"/>
              </a:solidFill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Google Shape;462;gaf4e8439e2_0_14"/>
          <p:cNvSpPr txBox="1"/>
          <p:nvPr>
            <p:ph type="ctrTitle"/>
          </p:nvPr>
        </p:nvSpPr>
        <p:spPr>
          <a:xfrm>
            <a:off x="108000" y="1173300"/>
            <a:ext cx="11976000" cy="4784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r>
              <a:rPr b="1" lang="en-US" sz="3400">
                <a:solidFill>
                  <a:srgbClr val="741B47"/>
                </a:solidFill>
              </a:rPr>
              <a:t>75.</a:t>
            </a:r>
            <a:endParaRPr b="1" sz="3400">
              <a:solidFill>
                <a:srgbClr val="741B47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741B47"/>
                </a:solidFill>
              </a:rPr>
              <a:t>Qualities of a good team - 12</a:t>
            </a:r>
            <a:endParaRPr b="1" sz="3400">
              <a:solidFill>
                <a:srgbClr val="741B47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741B47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741B47"/>
                </a:solidFill>
              </a:rPr>
              <a:t>सहवृद्धिक्षयिकत्वादद्वैध्यः॥ (६.१.११)</a:t>
            </a:r>
            <a:endParaRPr b="1" sz="3400">
              <a:solidFill>
                <a:srgbClr val="741B47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741B47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741B47"/>
                </a:solidFill>
              </a:rPr>
              <a:t>“Being together in success and failure”(6.1.11)</a:t>
            </a:r>
            <a:endParaRPr b="1" sz="3400">
              <a:solidFill>
                <a:srgbClr val="741B47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741B47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741B47"/>
                </a:solidFill>
              </a:rPr>
              <a:t>⁃The team members should always be together in good and bad times</a:t>
            </a:r>
            <a:endParaRPr b="1" sz="3400">
              <a:solidFill>
                <a:srgbClr val="741B47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741B47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741B47"/>
                </a:solidFill>
              </a:rPr>
              <a:t>#चाणक्य #Cāṇakya #India2025 #Leadership</a:t>
            </a:r>
            <a:endParaRPr b="1" sz="3400">
              <a:solidFill>
                <a:srgbClr val="741B47"/>
              </a:solidFill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6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gaf4e8439e2_0_18"/>
          <p:cNvSpPr txBox="1"/>
          <p:nvPr>
            <p:ph type="ctrTitle"/>
          </p:nvPr>
        </p:nvSpPr>
        <p:spPr>
          <a:xfrm>
            <a:off x="108000" y="1173300"/>
            <a:ext cx="11976000" cy="4784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r>
              <a:rPr b="1" lang="en-US" sz="3400">
                <a:solidFill>
                  <a:srgbClr val="000000"/>
                </a:solidFill>
              </a:rPr>
              <a:t>76.</a:t>
            </a:r>
            <a:endParaRPr b="1" sz="3400">
              <a:solidFill>
                <a:srgbClr val="00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000000"/>
                </a:solidFill>
              </a:rPr>
              <a:t>Qualities of a good manager - 1</a:t>
            </a:r>
            <a:endParaRPr b="1" sz="3400">
              <a:solidFill>
                <a:srgbClr val="00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00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000000"/>
                </a:solidFill>
              </a:rPr>
              <a:t>शुश्रूषा (६.१.४)</a:t>
            </a:r>
            <a:endParaRPr b="1" sz="3400">
              <a:solidFill>
                <a:srgbClr val="00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00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000000"/>
                </a:solidFill>
              </a:rPr>
              <a:t>“Desire to learn”</a:t>
            </a:r>
            <a:endParaRPr b="1" sz="3400">
              <a:solidFill>
                <a:srgbClr val="00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00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000000"/>
                </a:solidFill>
              </a:rPr>
              <a:t>- A manager should have the ability to learn, unlearn, relearn and keep himself updated</a:t>
            </a:r>
            <a:endParaRPr b="1" sz="3400">
              <a:solidFill>
                <a:srgbClr val="00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00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000000"/>
                </a:solidFill>
              </a:rPr>
              <a:t>#चाणक्य #Cāṇakya #India2025 #Leadership</a:t>
            </a:r>
            <a:endParaRPr b="1" sz="3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gaf4e8439e2_0_24"/>
          <p:cNvSpPr txBox="1"/>
          <p:nvPr>
            <p:ph type="ctrTitle"/>
          </p:nvPr>
        </p:nvSpPr>
        <p:spPr>
          <a:xfrm>
            <a:off x="108000" y="1173300"/>
            <a:ext cx="11976000" cy="4784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r>
              <a:rPr b="1" lang="en-US" sz="3400">
                <a:solidFill>
                  <a:srgbClr val="3C78D8"/>
                </a:solidFill>
              </a:rPr>
              <a:t>77.</a:t>
            </a:r>
            <a:endParaRPr b="1" sz="3400">
              <a:solidFill>
                <a:srgbClr val="3C78D8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3C78D8"/>
                </a:solidFill>
              </a:rPr>
              <a:t>Qualities of a good manager - 2</a:t>
            </a:r>
            <a:endParaRPr b="1" sz="3400">
              <a:solidFill>
                <a:srgbClr val="3C78D8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3C78D8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3C78D8"/>
                </a:solidFill>
              </a:rPr>
              <a:t>श्रवण (६.१.४)</a:t>
            </a:r>
            <a:endParaRPr b="1" sz="3400">
              <a:solidFill>
                <a:srgbClr val="3C78D8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3C78D8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3C78D8"/>
                </a:solidFill>
              </a:rPr>
              <a:t>“Good listener”</a:t>
            </a:r>
            <a:endParaRPr b="1" sz="3400">
              <a:solidFill>
                <a:srgbClr val="3C78D8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3C78D8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3C78D8"/>
                </a:solidFill>
              </a:rPr>
              <a:t>⁃A manager should not just hear, but be able to listen and understand others </a:t>
            </a:r>
            <a:endParaRPr b="1" sz="3400">
              <a:solidFill>
                <a:srgbClr val="3C78D8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3C78D8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3C78D8"/>
                </a:solidFill>
              </a:rPr>
              <a:t>#चाणक्य #Cāṇakya #India2025 #Leadership</a:t>
            </a:r>
            <a:endParaRPr b="1" sz="3400">
              <a:solidFill>
                <a:srgbClr val="3C78D8"/>
              </a:solidFill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6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ga91558fb7e_0_0"/>
          <p:cNvSpPr txBox="1"/>
          <p:nvPr>
            <p:ph type="ctrTitle"/>
          </p:nvPr>
        </p:nvSpPr>
        <p:spPr>
          <a:xfrm>
            <a:off x="108000" y="1173300"/>
            <a:ext cx="11976000" cy="4784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r>
              <a:rPr b="1" lang="en-US" sz="3400">
                <a:solidFill>
                  <a:srgbClr val="CC0000"/>
                </a:solidFill>
              </a:rPr>
              <a:t>78.</a:t>
            </a:r>
            <a:endParaRPr b="1" sz="3400">
              <a:solidFill>
                <a:srgbClr val="CC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CC0000"/>
                </a:solidFill>
              </a:rPr>
              <a:t>Qualities of a good manager - 3</a:t>
            </a:r>
            <a:endParaRPr b="1" sz="3400">
              <a:solidFill>
                <a:srgbClr val="CC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CC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CC0000"/>
                </a:solidFill>
              </a:rPr>
              <a:t>ग्रहण (६.१.४)</a:t>
            </a:r>
            <a:endParaRPr b="1" sz="3400">
              <a:solidFill>
                <a:srgbClr val="CC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CC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CC0000"/>
                </a:solidFill>
              </a:rPr>
              <a:t>“Perception”</a:t>
            </a:r>
            <a:endParaRPr b="1" sz="3400">
              <a:solidFill>
                <a:srgbClr val="CC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CC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CC0000"/>
                </a:solidFill>
              </a:rPr>
              <a:t>- A manager should be able to perceive things from different dimensions </a:t>
            </a:r>
            <a:endParaRPr b="1" sz="3400">
              <a:solidFill>
                <a:srgbClr val="CC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CC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CC0000"/>
                </a:solidFill>
              </a:rPr>
              <a:t>#चाणक्य #Cāṇakya #India2025 #Leadership</a:t>
            </a:r>
            <a:endParaRPr b="1" sz="3400">
              <a:solidFill>
                <a:srgbClr val="CC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CC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8"/>
          <p:cNvSpPr txBox="1"/>
          <p:nvPr>
            <p:ph type="ctrTitle"/>
          </p:nvPr>
        </p:nvSpPr>
        <p:spPr>
          <a:xfrm>
            <a:off x="423166" y="275208"/>
            <a:ext cx="10931374" cy="56373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B40085"/>
              </a:buClr>
              <a:buSzPts val="4000"/>
              <a:buFont typeface="Arial"/>
              <a:buNone/>
            </a:pPr>
            <a:r>
              <a:rPr b="1" lang="en-US" sz="4000">
                <a:solidFill>
                  <a:srgbClr val="B40085"/>
                </a:solidFill>
              </a:rPr>
              <a:t>7. </a:t>
            </a:r>
            <a:br>
              <a:rPr b="1" lang="en-US" sz="4000">
                <a:solidFill>
                  <a:srgbClr val="B40085"/>
                </a:solidFill>
              </a:rPr>
            </a:br>
            <a:br>
              <a:rPr b="1" lang="en-US" sz="4000">
                <a:solidFill>
                  <a:srgbClr val="B40085"/>
                </a:solidFill>
              </a:rPr>
            </a:br>
            <a:r>
              <a:rPr b="1" lang="en-US" sz="4000">
                <a:solidFill>
                  <a:srgbClr val="B40085"/>
                </a:solidFill>
              </a:rPr>
              <a:t>द्विषभ्दिक्ष्चातिसंधीयते ॥</a:t>
            </a:r>
            <a:br>
              <a:rPr b="1" lang="en-US" sz="4000">
                <a:solidFill>
                  <a:srgbClr val="B40085"/>
                </a:solidFill>
              </a:rPr>
            </a:br>
            <a:br>
              <a:rPr b="1" lang="en-US" sz="4000">
                <a:solidFill>
                  <a:srgbClr val="B40085"/>
                </a:solidFill>
              </a:rPr>
            </a:br>
            <a:r>
              <a:rPr b="1" lang="en-US" sz="4000">
                <a:solidFill>
                  <a:srgbClr val="B40085"/>
                </a:solidFill>
              </a:rPr>
              <a:t>“A lazy king (leader) will easily fall into the hands of the enemies” (1.19.4)</a:t>
            </a:r>
            <a:br>
              <a:rPr b="1" lang="en-US" sz="4000">
                <a:solidFill>
                  <a:srgbClr val="B40085"/>
                </a:solidFill>
              </a:rPr>
            </a:br>
            <a:br>
              <a:rPr b="1" lang="en-US" sz="4000">
                <a:solidFill>
                  <a:srgbClr val="B40085"/>
                </a:solidFill>
              </a:rPr>
            </a:br>
            <a:r>
              <a:rPr b="1" lang="en-US" sz="4000">
                <a:solidFill>
                  <a:srgbClr val="B40085"/>
                </a:solidFill>
              </a:rPr>
              <a:t>⁃If the leader is lazy then the competition will take over. Due to your laziness the enemies win.</a:t>
            </a:r>
            <a:endParaRPr b="1" sz="4000">
              <a:solidFill>
                <a:srgbClr val="B40085"/>
              </a:solidFill>
            </a:endParaRPr>
          </a:p>
        </p:txBody>
      </p:sp>
    </p:spTree>
  </p:cSld>
  <p:clrMapOvr>
    <a:masterClrMapping/>
  </p:clrMapOvr>
  <p:transition spd="slow">
    <p:comb/>
  </p:transition>
</p:sld>
</file>

<file path=ppt/slides/slide8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1" name="Shape 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Google Shape;482;ga91558fb7e_0_4"/>
          <p:cNvSpPr txBox="1"/>
          <p:nvPr>
            <p:ph type="ctrTitle"/>
          </p:nvPr>
        </p:nvSpPr>
        <p:spPr>
          <a:xfrm>
            <a:off x="108000" y="1173300"/>
            <a:ext cx="11976000" cy="4784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r>
              <a:rPr b="1" lang="en-US" sz="3400">
                <a:solidFill>
                  <a:srgbClr val="3C78D8"/>
                </a:solidFill>
              </a:rPr>
              <a:t>79.</a:t>
            </a:r>
            <a:endParaRPr b="1" sz="3400">
              <a:solidFill>
                <a:srgbClr val="3C78D8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3C78D8"/>
                </a:solidFill>
              </a:rPr>
              <a:t>Qualities of a good manager - 4</a:t>
            </a:r>
            <a:endParaRPr b="1" sz="3400">
              <a:solidFill>
                <a:srgbClr val="3C78D8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3C78D8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3C78D8"/>
                </a:solidFill>
              </a:rPr>
              <a:t>धारणा (६.१.४)</a:t>
            </a:r>
            <a:endParaRPr b="1" sz="3400">
              <a:solidFill>
                <a:srgbClr val="3C78D8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3C78D8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3C78D8"/>
                </a:solidFill>
              </a:rPr>
              <a:t>“Retention in memory”</a:t>
            </a:r>
            <a:endParaRPr b="1" sz="3400">
              <a:solidFill>
                <a:srgbClr val="3C78D8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3C78D8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3C78D8"/>
                </a:solidFill>
              </a:rPr>
              <a:t>⁃A manager should remember what has been told and should be able recollect it when required </a:t>
            </a:r>
            <a:endParaRPr b="1" sz="3400">
              <a:solidFill>
                <a:srgbClr val="3C78D8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3C78D8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3C78D8"/>
                </a:solidFill>
              </a:rPr>
              <a:t>#चाणक्य #Cāṇakya #India2025 #Leadership</a:t>
            </a:r>
            <a:endParaRPr b="1" sz="3400">
              <a:solidFill>
                <a:srgbClr val="3C78D8"/>
              </a:solidFill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6" name="Shape 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Google Shape;487;gb4b4844c19_0_14"/>
          <p:cNvSpPr txBox="1"/>
          <p:nvPr>
            <p:ph type="ctrTitle"/>
          </p:nvPr>
        </p:nvSpPr>
        <p:spPr>
          <a:xfrm>
            <a:off x="108000" y="1173300"/>
            <a:ext cx="11976000" cy="4784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r>
              <a:rPr b="1" lang="en-US" sz="3400">
                <a:solidFill>
                  <a:srgbClr val="FF00FF"/>
                </a:solidFill>
              </a:rPr>
              <a:t>80</a:t>
            </a:r>
            <a:r>
              <a:rPr b="1" lang="en-US" sz="3400">
                <a:solidFill>
                  <a:srgbClr val="FF00FF"/>
                </a:solidFill>
              </a:rPr>
              <a:t>.</a:t>
            </a:r>
            <a:endParaRPr b="1" sz="3400">
              <a:solidFill>
                <a:srgbClr val="FF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FF00FF"/>
                </a:solidFill>
              </a:rPr>
              <a:t>Qualities of a good manager - 5</a:t>
            </a:r>
            <a:endParaRPr b="1" sz="3400">
              <a:solidFill>
                <a:srgbClr val="FF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FF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FF00FF"/>
                </a:solidFill>
              </a:rPr>
              <a:t>विञानो  (६.१.४) </a:t>
            </a:r>
            <a:endParaRPr b="1" sz="3400">
              <a:solidFill>
                <a:srgbClr val="FF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FF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FF00FF"/>
                </a:solidFill>
              </a:rPr>
              <a:t>“Deliberation”</a:t>
            </a:r>
            <a:endParaRPr b="1" sz="3400">
              <a:solidFill>
                <a:srgbClr val="FF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FF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FF00FF"/>
                </a:solidFill>
              </a:rPr>
              <a:t>- The manager should consider everything and should think properly</a:t>
            </a:r>
            <a:endParaRPr b="1" sz="3400">
              <a:solidFill>
                <a:srgbClr val="FF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FF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FF00FF"/>
                </a:solidFill>
              </a:rPr>
              <a:t>#चाणक्य #Cāṇakya #India2025 #Leadership</a:t>
            </a:r>
            <a:endParaRPr b="1" sz="340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Google Shape;492;ga91558fb7e_0_9"/>
          <p:cNvSpPr txBox="1"/>
          <p:nvPr>
            <p:ph type="ctrTitle"/>
          </p:nvPr>
        </p:nvSpPr>
        <p:spPr>
          <a:xfrm>
            <a:off x="108000" y="1173300"/>
            <a:ext cx="11976000" cy="4784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r>
              <a:rPr b="1" lang="en-US" sz="3400">
                <a:solidFill>
                  <a:srgbClr val="4C1130"/>
                </a:solidFill>
              </a:rPr>
              <a:t>81.</a:t>
            </a:r>
            <a:endParaRPr b="1" sz="3400">
              <a:solidFill>
                <a:srgbClr val="4C113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4C1130"/>
                </a:solidFill>
              </a:rPr>
              <a:t>Qualities of a good manager - 6</a:t>
            </a:r>
            <a:endParaRPr b="1" sz="3400">
              <a:solidFill>
                <a:srgbClr val="4C113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4C113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4C1130"/>
                </a:solidFill>
              </a:rPr>
              <a:t>अपोह (६.१.४)</a:t>
            </a:r>
            <a:endParaRPr b="1" sz="3400">
              <a:solidFill>
                <a:srgbClr val="4C113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4C113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4C1130"/>
                </a:solidFill>
              </a:rPr>
              <a:t>“Inference” </a:t>
            </a:r>
            <a:endParaRPr b="1" sz="3400">
              <a:solidFill>
                <a:srgbClr val="4C113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4C113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4C1130"/>
                </a:solidFill>
              </a:rPr>
              <a:t>- The ability to diagnose a problem and infer results </a:t>
            </a:r>
            <a:endParaRPr b="1" sz="3400">
              <a:solidFill>
                <a:srgbClr val="4C113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4C113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4C1130"/>
                </a:solidFill>
              </a:rPr>
              <a:t>#चाणक्य #Cāṇakya #India2025 #Leadership</a:t>
            </a:r>
            <a:endParaRPr b="1" sz="3400">
              <a:solidFill>
                <a:srgbClr val="4C113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4C1130"/>
              </a:solidFill>
            </a:endParaRP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6" name="Shape 4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Google Shape;497;ga91558fb7e_0_19"/>
          <p:cNvSpPr txBox="1"/>
          <p:nvPr>
            <p:ph type="ctrTitle"/>
          </p:nvPr>
        </p:nvSpPr>
        <p:spPr>
          <a:xfrm>
            <a:off x="108000" y="1173300"/>
            <a:ext cx="11976000" cy="4784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r>
              <a:rPr b="1" lang="en-US" sz="3400">
                <a:solidFill>
                  <a:srgbClr val="7F6000"/>
                </a:solidFill>
              </a:rPr>
              <a:t>82</a:t>
            </a:r>
            <a:r>
              <a:rPr b="1" lang="en-US" sz="3400">
                <a:solidFill>
                  <a:srgbClr val="7F6000"/>
                </a:solidFill>
              </a:rPr>
              <a:t>.</a:t>
            </a:r>
            <a:endParaRPr b="1" sz="3400">
              <a:solidFill>
                <a:srgbClr val="7F6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7F6000"/>
                </a:solidFill>
              </a:rPr>
              <a:t>Qualities of a good manager - 7</a:t>
            </a:r>
            <a:endParaRPr b="1" sz="3400">
              <a:solidFill>
                <a:srgbClr val="7F6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7F6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7F6000"/>
                </a:solidFill>
              </a:rPr>
              <a:t>तत्त्व.अभिनिवेशाः प्रज्ञा.गुणाः ॥ (६.१.४)</a:t>
            </a:r>
            <a:endParaRPr b="1" sz="3400">
              <a:solidFill>
                <a:srgbClr val="7F6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7F6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7F6000"/>
                </a:solidFill>
              </a:rPr>
              <a:t>Steadfast adherence to conclusions”</a:t>
            </a:r>
            <a:endParaRPr b="1" sz="3400">
              <a:solidFill>
                <a:srgbClr val="7F6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7F6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7F6000"/>
                </a:solidFill>
              </a:rPr>
              <a:t>- A manager should be intelligent enough to  reach conclusions fast</a:t>
            </a:r>
            <a:endParaRPr b="1" sz="3400">
              <a:solidFill>
                <a:srgbClr val="7F6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7F6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7F6000"/>
                </a:solidFill>
              </a:rPr>
              <a:t>#चाणक्य #Cāṇakya #India2025 #Leadership</a:t>
            </a:r>
            <a:endParaRPr b="1" sz="3400">
              <a:solidFill>
                <a:srgbClr val="7F6000"/>
              </a:solidFill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ga91558fb7e_0_24"/>
          <p:cNvSpPr txBox="1"/>
          <p:nvPr>
            <p:ph type="ctrTitle"/>
          </p:nvPr>
        </p:nvSpPr>
        <p:spPr>
          <a:xfrm>
            <a:off x="108000" y="1173300"/>
            <a:ext cx="11976000" cy="4784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r>
              <a:rPr b="1" lang="en-US" sz="3400">
                <a:solidFill>
                  <a:srgbClr val="741B47"/>
                </a:solidFill>
              </a:rPr>
              <a:t>83.</a:t>
            </a:r>
            <a:endParaRPr b="1" sz="3400">
              <a:solidFill>
                <a:srgbClr val="741B47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741B47"/>
                </a:solidFill>
              </a:rPr>
              <a:t>Qualities of a good manager - 8</a:t>
            </a:r>
            <a:endParaRPr b="1" sz="3400">
              <a:solidFill>
                <a:srgbClr val="741B47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741B47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741B47"/>
                </a:solidFill>
              </a:rPr>
              <a:t>शौर्यममर्ष :  (६.१.५)</a:t>
            </a:r>
            <a:endParaRPr b="1" sz="3400">
              <a:solidFill>
                <a:srgbClr val="741B47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741B47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741B47"/>
                </a:solidFill>
              </a:rPr>
              <a:t>“Valour and determination of purpose”(6.1.5)</a:t>
            </a:r>
            <a:endParaRPr b="1" sz="3400">
              <a:solidFill>
                <a:srgbClr val="741B47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741B47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741B47"/>
                </a:solidFill>
              </a:rPr>
              <a:t>- The manager should be determined to achieve the purpose with valour </a:t>
            </a:r>
            <a:endParaRPr b="1" sz="3400">
              <a:solidFill>
                <a:srgbClr val="741B47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741B47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741B47"/>
                </a:solidFill>
              </a:rPr>
              <a:t>#चाणक्य #Cāṇakya #India2025 #Leadership</a:t>
            </a:r>
            <a:endParaRPr b="1" sz="3400">
              <a:solidFill>
                <a:srgbClr val="741B47"/>
              </a:solidFill>
            </a:endParaRP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6" name="Shape 5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" name="Google Shape;507;ga91558fb7e_0_28"/>
          <p:cNvSpPr txBox="1"/>
          <p:nvPr>
            <p:ph type="ctrTitle"/>
          </p:nvPr>
        </p:nvSpPr>
        <p:spPr>
          <a:xfrm>
            <a:off x="108000" y="1173300"/>
            <a:ext cx="11976000" cy="4784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r>
              <a:rPr b="1" lang="en-US" sz="3400">
                <a:solidFill>
                  <a:srgbClr val="5B0F00"/>
                </a:solidFill>
              </a:rPr>
              <a:t>84.</a:t>
            </a:r>
            <a:endParaRPr b="1" sz="3400">
              <a:solidFill>
                <a:srgbClr val="5B0F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5B0F00"/>
                </a:solidFill>
              </a:rPr>
              <a:t>Qualities of a good manager - 9</a:t>
            </a:r>
            <a:endParaRPr b="1" sz="3400">
              <a:solidFill>
                <a:srgbClr val="5B0F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5B0F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5B0F00"/>
                </a:solidFill>
              </a:rPr>
              <a:t>शीध्रता (६.१.५)</a:t>
            </a:r>
            <a:endParaRPr b="1" sz="3400">
              <a:solidFill>
                <a:srgbClr val="5B0F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5B0F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5B0F00"/>
                </a:solidFill>
              </a:rPr>
              <a:t>“Quickness”</a:t>
            </a:r>
            <a:endParaRPr b="1" sz="3400">
              <a:solidFill>
                <a:srgbClr val="5B0F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5B0F00"/>
                </a:solidFill>
              </a:rPr>
              <a:t> </a:t>
            </a:r>
            <a:endParaRPr b="1" sz="3400">
              <a:solidFill>
                <a:srgbClr val="5B0F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5B0F00"/>
                </a:solidFill>
              </a:rPr>
              <a:t>-  The manager should be quick and swift in taking decisions and acting on them</a:t>
            </a:r>
            <a:endParaRPr b="1" sz="3400">
              <a:solidFill>
                <a:srgbClr val="5B0F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5B0F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5B0F00"/>
                </a:solidFill>
              </a:rPr>
              <a:t>#चाणक्य #Cāṇakya #India2025 #Leadership #Chanakya</a:t>
            </a:r>
            <a:endParaRPr b="1" sz="3400">
              <a:solidFill>
                <a:srgbClr val="5B0F00"/>
              </a:solidFill>
            </a:endParaRP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gb2c6987978_0_0"/>
          <p:cNvSpPr txBox="1"/>
          <p:nvPr>
            <p:ph type="ctrTitle"/>
          </p:nvPr>
        </p:nvSpPr>
        <p:spPr>
          <a:xfrm>
            <a:off x="108000" y="1173300"/>
            <a:ext cx="11976000" cy="4784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r>
              <a:rPr b="1" lang="en-US" sz="3400">
                <a:solidFill>
                  <a:srgbClr val="FF00FF"/>
                </a:solidFill>
              </a:rPr>
              <a:t>85.</a:t>
            </a:r>
            <a:endParaRPr b="1" sz="3400">
              <a:solidFill>
                <a:srgbClr val="FF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FF00FF"/>
                </a:solidFill>
              </a:rPr>
              <a:t>Qualities of a good manager - 10</a:t>
            </a:r>
            <a:endParaRPr b="1" sz="3400">
              <a:solidFill>
                <a:srgbClr val="FF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FF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FF00FF"/>
                </a:solidFill>
              </a:rPr>
              <a:t>दाक्ष्यं चोत्साहगुणा: ॥</a:t>
            </a:r>
            <a:endParaRPr b="1" sz="3400">
              <a:solidFill>
                <a:srgbClr val="FF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FF00FF"/>
                </a:solidFill>
              </a:rPr>
              <a:t>(६.१.५)</a:t>
            </a:r>
            <a:endParaRPr b="1" sz="3400">
              <a:solidFill>
                <a:srgbClr val="FF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FF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FF00FF"/>
                </a:solidFill>
              </a:rPr>
              <a:t>“Probity and the aspects of enthusiasm”</a:t>
            </a:r>
            <a:endParaRPr b="1" sz="3400">
              <a:solidFill>
                <a:srgbClr val="FF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FF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FF00FF"/>
                </a:solidFill>
              </a:rPr>
              <a:t>- The manager should have high moral principals, honesty, decency along with enthusiasm </a:t>
            </a:r>
            <a:endParaRPr b="1" sz="3400">
              <a:solidFill>
                <a:srgbClr val="FF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FF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FF00FF"/>
                </a:solidFill>
              </a:rPr>
              <a:t>#चाणक्य #Cāṇakya #India2025 #Leadership #Chanakya</a:t>
            </a:r>
            <a:endParaRPr b="1" sz="340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6" name="Shape 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Google Shape;517;gb2c6987978_0_4"/>
          <p:cNvSpPr txBox="1"/>
          <p:nvPr>
            <p:ph type="ctrTitle"/>
          </p:nvPr>
        </p:nvSpPr>
        <p:spPr>
          <a:xfrm>
            <a:off x="108000" y="1173300"/>
            <a:ext cx="11976000" cy="4784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r>
              <a:rPr b="1" lang="en-US" sz="3400">
                <a:solidFill>
                  <a:srgbClr val="000099"/>
                </a:solidFill>
              </a:rPr>
              <a:t>86.</a:t>
            </a:r>
            <a:endParaRPr b="1" sz="3400">
              <a:solidFill>
                <a:srgbClr val="000099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000099"/>
                </a:solidFill>
              </a:rPr>
              <a:t>Qualities of a good manager - 11</a:t>
            </a:r>
            <a:endParaRPr b="1" sz="3400">
              <a:solidFill>
                <a:srgbClr val="000099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000099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000099"/>
                </a:solidFill>
              </a:rPr>
              <a:t>वाग्मी प्रगल्भ : (६.१.६)</a:t>
            </a:r>
            <a:endParaRPr b="1" sz="3400">
              <a:solidFill>
                <a:srgbClr val="000099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000099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000099"/>
                </a:solidFill>
              </a:rPr>
              <a:t>“Possessed of a sharp intellect”</a:t>
            </a:r>
            <a:endParaRPr b="1" sz="3400">
              <a:solidFill>
                <a:srgbClr val="000099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000099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000099"/>
                </a:solidFill>
              </a:rPr>
              <a:t>⁃Managers need to have a sharp intellect to understand issues properly </a:t>
            </a:r>
            <a:endParaRPr b="1" sz="3400">
              <a:solidFill>
                <a:srgbClr val="000099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000099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000099"/>
                </a:solidFill>
              </a:rPr>
              <a:t>#चाणक्य #Cāṇakya #India2025 #Leadership #Chanakya</a:t>
            </a:r>
            <a:endParaRPr b="1" sz="340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gb2c6987978_0_9"/>
          <p:cNvSpPr txBox="1"/>
          <p:nvPr>
            <p:ph type="ctrTitle"/>
          </p:nvPr>
        </p:nvSpPr>
        <p:spPr>
          <a:xfrm>
            <a:off x="108000" y="1173300"/>
            <a:ext cx="11976000" cy="4784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r>
              <a:rPr b="1" lang="en-US" sz="3400">
                <a:solidFill>
                  <a:srgbClr val="CC0000"/>
                </a:solidFill>
              </a:rPr>
              <a:t>87.</a:t>
            </a:r>
            <a:endParaRPr b="1" sz="3400">
              <a:solidFill>
                <a:srgbClr val="CC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CC0000"/>
                </a:solidFill>
              </a:rPr>
              <a:t>Qualities of a good manager - 12</a:t>
            </a:r>
            <a:endParaRPr b="1" sz="3400">
              <a:solidFill>
                <a:srgbClr val="CC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CC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CC0000"/>
                </a:solidFill>
              </a:rPr>
              <a:t>स्मृति (६.१.६)</a:t>
            </a:r>
            <a:endParaRPr b="1" sz="3400">
              <a:solidFill>
                <a:srgbClr val="CC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CC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CC0000"/>
                </a:solidFill>
              </a:rPr>
              <a:t>“strong memory”</a:t>
            </a:r>
            <a:endParaRPr b="1" sz="3400">
              <a:solidFill>
                <a:srgbClr val="CC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CC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CC0000"/>
                </a:solidFill>
              </a:rPr>
              <a:t>⁃Good memory helps one to recollect things and events when required</a:t>
            </a:r>
            <a:endParaRPr b="1" sz="3400">
              <a:solidFill>
                <a:srgbClr val="CC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CC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CC0000"/>
                </a:solidFill>
              </a:rPr>
              <a:t>#चाणक्य #Cāṇakya #India2025 #Leadership #Chanakya</a:t>
            </a:r>
            <a:endParaRPr b="1" sz="3400">
              <a:solidFill>
                <a:srgbClr val="CC0000"/>
              </a:solidFill>
            </a:endParaRP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6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Google Shape;527;gb2c6987978_0_14"/>
          <p:cNvSpPr txBox="1"/>
          <p:nvPr>
            <p:ph type="ctrTitle"/>
          </p:nvPr>
        </p:nvSpPr>
        <p:spPr>
          <a:xfrm>
            <a:off x="108000" y="1173300"/>
            <a:ext cx="11976000" cy="4784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r>
              <a:rPr b="1" lang="en-US" sz="3400">
                <a:solidFill>
                  <a:srgbClr val="0000FF"/>
                </a:solidFill>
              </a:rPr>
              <a:t>88.</a:t>
            </a:r>
            <a:endParaRPr b="1" sz="3400">
              <a:solidFill>
                <a:srgbClr val="00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0000FF"/>
                </a:solidFill>
              </a:rPr>
              <a:t>Qualities of a good manager - 13</a:t>
            </a:r>
            <a:endParaRPr b="1" sz="3400">
              <a:solidFill>
                <a:srgbClr val="00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00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0000FF"/>
                </a:solidFill>
              </a:rPr>
              <a:t>मति  (६.१.६)</a:t>
            </a:r>
            <a:endParaRPr b="1" sz="3400">
              <a:solidFill>
                <a:srgbClr val="00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00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0000FF"/>
                </a:solidFill>
              </a:rPr>
              <a:t>“A keen mind”</a:t>
            </a:r>
            <a:endParaRPr b="1" sz="3400">
              <a:solidFill>
                <a:srgbClr val="00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00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0000FF"/>
                </a:solidFill>
              </a:rPr>
              <a:t>⁃A keen and ever learning mind is required for a person in managerial position </a:t>
            </a:r>
            <a:endParaRPr b="1" sz="3400">
              <a:solidFill>
                <a:srgbClr val="00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00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0000FF"/>
                </a:solidFill>
              </a:rPr>
              <a:t>#चाणक्य #Cāṇakya #India2025 #Leadership #Chanakya</a:t>
            </a:r>
            <a:endParaRPr b="1" sz="340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9"/>
          <p:cNvSpPr txBox="1"/>
          <p:nvPr>
            <p:ph type="ctrTitle"/>
          </p:nvPr>
        </p:nvSpPr>
        <p:spPr>
          <a:xfrm>
            <a:off x="582964" y="-1"/>
            <a:ext cx="10611778" cy="583262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Arial"/>
              <a:buNone/>
            </a:pPr>
            <a:r>
              <a:rPr b="1" lang="en-US" sz="4000">
                <a:solidFill>
                  <a:srgbClr val="FF0000"/>
                </a:solidFill>
              </a:rPr>
              <a:t>8. </a:t>
            </a:r>
            <a:br>
              <a:rPr b="1" lang="en-US" sz="4000">
                <a:solidFill>
                  <a:srgbClr val="FF0000"/>
                </a:solidFill>
              </a:rPr>
            </a:br>
            <a:br>
              <a:rPr b="1" lang="en-US" sz="4000">
                <a:solidFill>
                  <a:srgbClr val="FF0000"/>
                </a:solidFill>
              </a:rPr>
            </a:br>
            <a:r>
              <a:rPr b="1" lang="en-US" sz="4000">
                <a:solidFill>
                  <a:srgbClr val="FF0000"/>
                </a:solidFill>
              </a:rPr>
              <a:t>तस्मादुत्थानमात्मन: कुर्वीत ॥</a:t>
            </a:r>
            <a:br>
              <a:rPr b="1" lang="en-US" sz="4000">
                <a:solidFill>
                  <a:srgbClr val="FF0000"/>
                </a:solidFill>
              </a:rPr>
            </a:br>
            <a:br>
              <a:rPr b="1" lang="en-US" sz="4000">
                <a:solidFill>
                  <a:srgbClr val="FF0000"/>
                </a:solidFill>
              </a:rPr>
            </a:br>
            <a:r>
              <a:rPr b="1" lang="en-US" sz="4000">
                <a:solidFill>
                  <a:srgbClr val="FF0000"/>
                </a:solidFill>
              </a:rPr>
              <a:t>“Hence, the king should himself always be energetic” (1.19.5)</a:t>
            </a:r>
            <a:br>
              <a:rPr b="1" lang="en-US" sz="4000">
                <a:solidFill>
                  <a:srgbClr val="FF0000"/>
                </a:solidFill>
              </a:rPr>
            </a:br>
            <a:br>
              <a:rPr b="1" lang="en-US" sz="4000">
                <a:solidFill>
                  <a:srgbClr val="FF0000"/>
                </a:solidFill>
              </a:rPr>
            </a:br>
            <a:r>
              <a:rPr b="1" lang="en-US" sz="4000">
                <a:solidFill>
                  <a:srgbClr val="FF0000"/>
                </a:solidFill>
              </a:rPr>
              <a:t>⁃A leader always has to be enthusiastic and energetic. And make others also enthusiastic and energetic.</a:t>
            </a:r>
            <a:endParaRPr b="1" sz="400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>
    <mc:Choice Requires="p14">
      <p:transition spd="slow" p14:dur="2000">
        <p14:ferris dir="l"/>
      </p:transition>
    </mc:Choice>
    <mc:Fallback>
      <p:transition spd="med">
        <p:fade/>
      </p:transition>
    </mc:Fallback>
  </mc:AlternateContent>
</p:sld>
</file>

<file path=ppt/slides/slide9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Google Shape;532;gb2c6987978_0_19"/>
          <p:cNvSpPr txBox="1"/>
          <p:nvPr>
            <p:ph type="ctrTitle"/>
          </p:nvPr>
        </p:nvSpPr>
        <p:spPr>
          <a:xfrm>
            <a:off x="108000" y="1173300"/>
            <a:ext cx="11976000" cy="4784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r>
              <a:rPr b="1" lang="en-US" sz="3400"/>
              <a:t>89.</a:t>
            </a:r>
            <a:endParaRPr b="1" sz="3400"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/>
              <a:t>Qualities of a good manager - 14</a:t>
            </a:r>
            <a:endParaRPr b="1" sz="3400"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/>
              <a:t>बलवान्  (६.१.६)</a:t>
            </a:r>
            <a:endParaRPr b="1" sz="3400"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/>
              <a:t>“Energetic”</a:t>
            </a:r>
            <a:endParaRPr b="1" sz="3400"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/>
              <a:t>⁃With high levels of energy the manager will be able to inspire the other team members </a:t>
            </a:r>
            <a:endParaRPr b="1" sz="3400"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/>
              <a:t>#चाणक्य #Cāṇakya #India2025 #Leadership #Chanakya</a:t>
            </a:r>
            <a:endParaRPr b="1" sz="3400"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/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6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gb2c6987978_0_24"/>
          <p:cNvSpPr txBox="1"/>
          <p:nvPr>
            <p:ph type="ctrTitle"/>
          </p:nvPr>
        </p:nvSpPr>
        <p:spPr>
          <a:xfrm>
            <a:off x="108000" y="1173300"/>
            <a:ext cx="11976000" cy="4784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r>
              <a:rPr b="1" lang="en-US" sz="3400">
                <a:solidFill>
                  <a:srgbClr val="CC4125"/>
                </a:solidFill>
              </a:rPr>
              <a:t>90</a:t>
            </a:r>
            <a:r>
              <a:rPr b="1" lang="en-US" sz="3400">
                <a:solidFill>
                  <a:srgbClr val="CC4125"/>
                </a:solidFill>
              </a:rPr>
              <a:t>.</a:t>
            </a:r>
            <a:endParaRPr b="1" sz="3400">
              <a:solidFill>
                <a:srgbClr val="CC4125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CC4125"/>
                </a:solidFill>
              </a:rPr>
              <a:t>Qualities of a good manager - 15</a:t>
            </a:r>
            <a:endParaRPr b="1" sz="3400">
              <a:solidFill>
                <a:srgbClr val="CC4125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CC4125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CC4125"/>
                </a:solidFill>
              </a:rPr>
              <a:t>उदग्रः स्व्.अवग्रहः कृत.</a:t>
            </a:r>
            <a:endParaRPr b="1" sz="3400">
              <a:solidFill>
                <a:srgbClr val="CC4125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CC4125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CC4125"/>
                </a:solidFill>
              </a:rPr>
              <a:t>“Powerful and one who expands and conquers”</a:t>
            </a:r>
            <a:endParaRPr b="1" sz="3400">
              <a:solidFill>
                <a:srgbClr val="CC4125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CC4125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CC4125"/>
                </a:solidFill>
              </a:rPr>
              <a:t>⁃A manager should have the power to expand the work and conquer new territories </a:t>
            </a:r>
            <a:endParaRPr b="1" sz="3400">
              <a:solidFill>
                <a:srgbClr val="CC4125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CC4125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CC4125"/>
                </a:solidFill>
              </a:rPr>
              <a:t>#चाणक्य #Cāṇakya #India2025 #Leadership #Chanakya</a:t>
            </a:r>
            <a:endParaRPr b="1" sz="3400">
              <a:solidFill>
                <a:srgbClr val="CC4125"/>
              </a:solidFill>
            </a:endParaRP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gb2c6987978_0_29"/>
          <p:cNvSpPr txBox="1"/>
          <p:nvPr>
            <p:ph type="ctrTitle"/>
          </p:nvPr>
        </p:nvSpPr>
        <p:spPr>
          <a:xfrm>
            <a:off x="108000" y="1173300"/>
            <a:ext cx="11976000" cy="4784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r>
              <a:rPr b="1" lang="en-US" sz="3400">
                <a:solidFill>
                  <a:srgbClr val="860063"/>
                </a:solidFill>
              </a:rPr>
              <a:t>91</a:t>
            </a:r>
            <a:r>
              <a:rPr b="1" lang="en-US" sz="3400">
                <a:solidFill>
                  <a:srgbClr val="860063"/>
                </a:solidFill>
              </a:rPr>
              <a:t>.</a:t>
            </a:r>
            <a:endParaRPr b="1" sz="3400">
              <a:solidFill>
                <a:srgbClr val="860063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860063"/>
                </a:solidFill>
              </a:rPr>
              <a:t>Qualities of a good manager - 16</a:t>
            </a:r>
            <a:endParaRPr b="1" sz="3400">
              <a:solidFill>
                <a:srgbClr val="860063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860063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860063"/>
                </a:solidFill>
              </a:rPr>
              <a:t>कृत.शिल्पो  (६.१.६)</a:t>
            </a:r>
            <a:endParaRPr b="1" sz="3400">
              <a:solidFill>
                <a:srgbClr val="860063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860063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860063"/>
                </a:solidFill>
              </a:rPr>
              <a:t>“Trained in all kinds of arts”</a:t>
            </a:r>
            <a:endParaRPr b="1" sz="3400">
              <a:solidFill>
                <a:srgbClr val="860063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860063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860063"/>
                </a:solidFill>
              </a:rPr>
              <a:t>- When one is having a knowledge of different arts, one develops a multidisciplinary approach </a:t>
            </a:r>
            <a:endParaRPr b="1" sz="3400">
              <a:solidFill>
                <a:srgbClr val="860063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860063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860063"/>
                </a:solidFill>
              </a:rPr>
              <a:t>#चाणक्य #Cāṇakya #India2025 #Leadership #Chanakya</a:t>
            </a:r>
            <a:endParaRPr b="1" sz="3400">
              <a:solidFill>
                <a:srgbClr val="860063"/>
              </a:solidFill>
            </a:endParaRP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6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Google Shape;547;gb2c6987978_0_34"/>
          <p:cNvSpPr txBox="1"/>
          <p:nvPr>
            <p:ph type="ctrTitle"/>
          </p:nvPr>
        </p:nvSpPr>
        <p:spPr>
          <a:xfrm>
            <a:off x="108000" y="1173300"/>
            <a:ext cx="11976000" cy="4784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r>
              <a:rPr b="1" lang="en-US" sz="3400">
                <a:solidFill>
                  <a:srgbClr val="FF0000"/>
                </a:solidFill>
              </a:rPr>
              <a:t>92</a:t>
            </a:r>
            <a:r>
              <a:rPr b="1" lang="en-US" sz="3400">
                <a:solidFill>
                  <a:srgbClr val="FF0000"/>
                </a:solidFill>
              </a:rPr>
              <a:t>.</a:t>
            </a:r>
            <a:endParaRPr b="1" sz="3400">
              <a:solidFill>
                <a:srgbClr val="FF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FF0000"/>
                </a:solidFill>
              </a:rPr>
              <a:t>Qualities of a good manager - 17</a:t>
            </a:r>
            <a:endParaRPr b="1" sz="3400">
              <a:solidFill>
                <a:srgbClr val="FF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FF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FF0000"/>
                </a:solidFill>
              </a:rPr>
              <a:t>अव्यसनो   (६.१.६)</a:t>
            </a:r>
            <a:endParaRPr b="1" sz="3400">
              <a:solidFill>
                <a:srgbClr val="FF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FF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FF0000"/>
                </a:solidFill>
              </a:rPr>
              <a:t>“Free from Vices”</a:t>
            </a:r>
            <a:endParaRPr b="1" sz="3400">
              <a:solidFill>
                <a:srgbClr val="FF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FF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FF0000"/>
                </a:solidFill>
              </a:rPr>
              <a:t>⁃A manager will have to be free from vices and immoral behaviour </a:t>
            </a:r>
            <a:endParaRPr b="1" sz="3400">
              <a:solidFill>
                <a:srgbClr val="FF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FF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FF0000"/>
                </a:solidFill>
              </a:rPr>
              <a:t>#चाणक्य #Cāṇakya #India2025 #Leadership #Chanakya</a:t>
            </a:r>
            <a:endParaRPr b="1" sz="34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1" name="Shape 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" name="Google Shape;552;gb30320dd8f_0_1"/>
          <p:cNvSpPr txBox="1"/>
          <p:nvPr>
            <p:ph type="ctrTitle"/>
          </p:nvPr>
        </p:nvSpPr>
        <p:spPr>
          <a:xfrm>
            <a:off x="108000" y="1173300"/>
            <a:ext cx="11976000" cy="4784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r>
              <a:rPr b="1" lang="en-US" sz="3400">
                <a:solidFill>
                  <a:srgbClr val="FF00FF"/>
                </a:solidFill>
              </a:rPr>
              <a:t>93.</a:t>
            </a:r>
            <a:endParaRPr b="1" sz="3400">
              <a:solidFill>
                <a:srgbClr val="FF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FF00FF"/>
                </a:solidFill>
              </a:rPr>
              <a:t>Qualities of a good manager - 18</a:t>
            </a:r>
            <a:endParaRPr b="1" sz="3400">
              <a:solidFill>
                <a:srgbClr val="FF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FF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FF00FF"/>
                </a:solidFill>
              </a:rPr>
              <a:t>दण्ड.नाय्य् उपकार.अपकारयोर् दृष्ट  प्रतीकारी ह्रीमान्आपत्. (६.१.६)</a:t>
            </a:r>
            <a:endParaRPr b="1" sz="3400">
              <a:solidFill>
                <a:srgbClr val="FF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FF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FF00FF"/>
                </a:solidFill>
              </a:rPr>
              <a:t>“Capable of paying in the same coin by way of awarding punishments or rewards”</a:t>
            </a:r>
            <a:endParaRPr b="1" sz="3400">
              <a:solidFill>
                <a:srgbClr val="FF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FF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FF00FF"/>
                </a:solidFill>
              </a:rPr>
              <a:t>- Tit for tat should be the way to deal </a:t>
            </a:r>
            <a:endParaRPr b="1" sz="3400">
              <a:solidFill>
                <a:srgbClr val="FF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FF00FF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FF00FF"/>
                </a:solidFill>
              </a:rPr>
              <a:t>#चाणक्य #Cāṇakya #India2025 #Leadership #Chanakya</a:t>
            </a:r>
            <a:endParaRPr b="1" sz="340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6" name="Shape 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" name="Google Shape;557;gb30320dd8f_0_5"/>
          <p:cNvSpPr txBox="1"/>
          <p:nvPr>
            <p:ph type="ctrTitle"/>
          </p:nvPr>
        </p:nvSpPr>
        <p:spPr>
          <a:xfrm>
            <a:off x="108000" y="1173300"/>
            <a:ext cx="11976000" cy="4784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r>
              <a:rPr b="1" lang="en-US" sz="3400">
                <a:solidFill>
                  <a:srgbClr val="20124D"/>
                </a:solidFill>
              </a:rPr>
              <a:t>94.</a:t>
            </a:r>
            <a:endParaRPr b="1" sz="3400">
              <a:solidFill>
                <a:srgbClr val="20124D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20124D"/>
                </a:solidFill>
              </a:rPr>
              <a:t>Qualities of a good manager - 19</a:t>
            </a:r>
            <a:endParaRPr b="1" sz="3400">
              <a:solidFill>
                <a:srgbClr val="20124D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20124D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20124D"/>
                </a:solidFill>
              </a:rPr>
              <a:t>आपत्.प्रकृत्योर् (६.१.६)</a:t>
            </a:r>
            <a:endParaRPr b="1" sz="3400">
              <a:solidFill>
                <a:srgbClr val="20124D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20124D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20124D"/>
                </a:solidFill>
              </a:rPr>
              <a:t>“Capable of taking remedial measures against dangers”</a:t>
            </a:r>
            <a:endParaRPr b="1" sz="3400">
              <a:solidFill>
                <a:srgbClr val="20124D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20124D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20124D"/>
                </a:solidFill>
              </a:rPr>
              <a:t>⁃Should be ready to fight and overcome any danger </a:t>
            </a:r>
            <a:endParaRPr b="1" sz="3400">
              <a:solidFill>
                <a:srgbClr val="20124D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20124D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20124D"/>
                </a:solidFill>
              </a:rPr>
              <a:t>#चाणक्य #Cāṇakya #India2025 #Leadership #Chanakya</a:t>
            </a:r>
            <a:endParaRPr b="1" sz="3400">
              <a:solidFill>
                <a:srgbClr val="20124D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20124D"/>
              </a:solidFill>
            </a:endParaRP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gb30320dd8f_0_12"/>
          <p:cNvSpPr txBox="1"/>
          <p:nvPr>
            <p:ph type="ctrTitle"/>
          </p:nvPr>
        </p:nvSpPr>
        <p:spPr>
          <a:xfrm>
            <a:off x="108000" y="1173300"/>
            <a:ext cx="11976000" cy="4784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r>
              <a:rPr b="1" lang="en-US" sz="3400">
                <a:solidFill>
                  <a:srgbClr val="FF0000"/>
                </a:solidFill>
              </a:rPr>
              <a:t>95.</a:t>
            </a:r>
            <a:endParaRPr b="1" sz="3400">
              <a:solidFill>
                <a:srgbClr val="FF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FF0000"/>
                </a:solidFill>
              </a:rPr>
              <a:t>Qualities of a good manager - 20</a:t>
            </a:r>
            <a:endParaRPr b="1" sz="3400">
              <a:solidFill>
                <a:srgbClr val="FF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FF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FF0000"/>
                </a:solidFill>
              </a:rPr>
              <a:t>विनियोक्ता (६.१.६)</a:t>
            </a:r>
            <a:endParaRPr b="1" sz="3400">
              <a:solidFill>
                <a:srgbClr val="FF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FF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FF0000"/>
                </a:solidFill>
              </a:rPr>
              <a:t>“Possessed of dignity”</a:t>
            </a:r>
            <a:endParaRPr b="1" sz="3400">
              <a:solidFill>
                <a:srgbClr val="FF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FF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FF0000"/>
                </a:solidFill>
              </a:rPr>
              <a:t>⁃Manager should be dignified and graceful in his dealings </a:t>
            </a:r>
            <a:endParaRPr b="1" sz="3400">
              <a:solidFill>
                <a:srgbClr val="FF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FF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FF0000"/>
                </a:solidFill>
              </a:rPr>
              <a:t>#चाणक्य #Cāṇakya #India2025 #Leadership #Chanakya</a:t>
            </a:r>
            <a:endParaRPr b="1" sz="34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6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Google Shape;567;gb4a609be18_0_0"/>
          <p:cNvSpPr txBox="1"/>
          <p:nvPr>
            <p:ph type="ctrTitle"/>
          </p:nvPr>
        </p:nvSpPr>
        <p:spPr>
          <a:xfrm>
            <a:off x="108000" y="1173300"/>
            <a:ext cx="11976000" cy="4784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r>
              <a:rPr b="1" lang="en-US" sz="3400">
                <a:solidFill>
                  <a:srgbClr val="351C75"/>
                </a:solidFill>
              </a:rPr>
              <a:t>96.</a:t>
            </a:r>
            <a:endParaRPr b="1" sz="3400">
              <a:solidFill>
                <a:srgbClr val="351C75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351C75"/>
                </a:solidFill>
              </a:rPr>
              <a:t>Qualities of a good manager - 21</a:t>
            </a:r>
            <a:endParaRPr b="1" sz="3400">
              <a:solidFill>
                <a:srgbClr val="351C75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351C75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351C75"/>
                </a:solidFill>
              </a:rPr>
              <a:t>दीर्घ.दूर.दर्शी  (६.१.६)</a:t>
            </a:r>
            <a:endParaRPr b="1" sz="3400">
              <a:solidFill>
                <a:srgbClr val="351C75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351C75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351C75"/>
                </a:solidFill>
              </a:rPr>
              <a:t>“Possessed of foresight”</a:t>
            </a:r>
            <a:endParaRPr b="1" sz="3400">
              <a:solidFill>
                <a:srgbClr val="351C75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351C75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351C75"/>
                </a:solidFill>
              </a:rPr>
              <a:t>⁃One should be able to see what will be the future impact of all activities </a:t>
            </a:r>
            <a:endParaRPr b="1" sz="3400">
              <a:solidFill>
                <a:srgbClr val="351C75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351C75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351C75"/>
                </a:solidFill>
              </a:rPr>
              <a:t>#चाणक्य #Cāṇakya #India2025 #Leadership #Chanakya</a:t>
            </a:r>
            <a:endParaRPr b="1" sz="3400">
              <a:solidFill>
                <a:srgbClr val="351C75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351C75"/>
              </a:solidFill>
            </a:endParaRP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1" name="Shape 5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Google Shape;572;gb4a609be18_0_4"/>
          <p:cNvSpPr txBox="1"/>
          <p:nvPr>
            <p:ph type="ctrTitle"/>
          </p:nvPr>
        </p:nvSpPr>
        <p:spPr>
          <a:xfrm>
            <a:off x="108000" y="1173300"/>
            <a:ext cx="11976000" cy="4784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r>
              <a:rPr b="1" lang="en-US" sz="3400">
                <a:solidFill>
                  <a:srgbClr val="38761D"/>
                </a:solidFill>
              </a:rPr>
              <a:t>97.</a:t>
            </a:r>
            <a:endParaRPr b="1" sz="3400">
              <a:solidFill>
                <a:srgbClr val="38761D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38761D"/>
                </a:solidFill>
              </a:rPr>
              <a:t>Qualities of a good manager - 22</a:t>
            </a:r>
            <a:endParaRPr b="1" sz="3400">
              <a:solidFill>
                <a:srgbClr val="38761D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38761D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38761D"/>
                </a:solidFill>
              </a:rPr>
              <a:t>देश.काल.पुरुष.कार.कार्य.प्रधानः  (६.१.६)</a:t>
            </a:r>
            <a:endParaRPr b="1" sz="3400">
              <a:solidFill>
                <a:srgbClr val="38761D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38761D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38761D"/>
                </a:solidFill>
              </a:rPr>
              <a:t>“Ready to avail himself of opportunities when afforded in respect of place, time, and manly efforts”</a:t>
            </a:r>
            <a:endParaRPr b="1" sz="3400">
              <a:solidFill>
                <a:srgbClr val="38761D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38761D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38761D"/>
                </a:solidFill>
              </a:rPr>
              <a:t>- He should be able to make use of every opportunity </a:t>
            </a:r>
            <a:endParaRPr b="1" sz="3400">
              <a:solidFill>
                <a:srgbClr val="38761D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38761D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38761D"/>
                </a:solidFill>
              </a:rPr>
              <a:t>#चाणक्य #Cāṇakya #India2025 #Leadership #Chanakya</a:t>
            </a:r>
            <a:endParaRPr b="1" sz="3400">
              <a:solidFill>
                <a:srgbClr val="38761D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38761D"/>
              </a:solidFill>
            </a:endParaRP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6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Google Shape;577;gb4a609be18_0_9"/>
          <p:cNvSpPr txBox="1"/>
          <p:nvPr>
            <p:ph type="ctrTitle"/>
          </p:nvPr>
        </p:nvSpPr>
        <p:spPr>
          <a:xfrm>
            <a:off x="108000" y="1173300"/>
            <a:ext cx="11976000" cy="4784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4000"/>
              <a:buFont typeface="Arial"/>
              <a:buNone/>
            </a:pPr>
            <a:r>
              <a:rPr b="1" lang="en-US" sz="3400">
                <a:solidFill>
                  <a:srgbClr val="FF0000"/>
                </a:solidFill>
              </a:rPr>
              <a:t>98.</a:t>
            </a:r>
            <a:endParaRPr b="1" sz="3400">
              <a:solidFill>
                <a:srgbClr val="FF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FF0000"/>
                </a:solidFill>
              </a:rPr>
              <a:t>Qualities of a good manager - 23</a:t>
            </a:r>
            <a:endParaRPr b="1" sz="3400">
              <a:solidFill>
                <a:srgbClr val="FF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FF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FF0000"/>
                </a:solidFill>
              </a:rPr>
              <a:t>संधि.विक्रम.त्याग.सम्यम.पण.परच्.छिद्र.विभागी  (६.१.६)</a:t>
            </a:r>
            <a:endParaRPr b="1" sz="3400">
              <a:solidFill>
                <a:srgbClr val="FF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FF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FF0000"/>
                </a:solidFill>
              </a:rPr>
              <a:t>“Clever enough to discern the causes necessitating the cessation of treaty or war with an enemy”</a:t>
            </a:r>
            <a:endParaRPr b="1" sz="3400">
              <a:solidFill>
                <a:srgbClr val="FF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FF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FF0000"/>
                </a:solidFill>
              </a:rPr>
              <a:t>- Should be clever to know how deal with an enemy </a:t>
            </a:r>
            <a:endParaRPr b="1" sz="3400">
              <a:solidFill>
                <a:srgbClr val="FF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FF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FF0000"/>
                </a:solidFill>
              </a:rPr>
              <a:t>#चाणक्य #Cāṇakya #India2025 #Leadership #Chanakya</a:t>
            </a:r>
            <a:endParaRPr b="1" sz="3400">
              <a:solidFill>
                <a:srgbClr val="FF000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Slipstream">
      <a:dk1>
        <a:srgbClr val="000000"/>
      </a:dk1>
      <a:lt1>
        <a:srgbClr val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2020-05-17T04:38:02Z</dcterms:created>
  <dc:creator>Sudeep Kumar</dc:creator>
</cp:coreProperties>
</file>